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86" r:id="rId2"/>
    <p:sldId id="355" r:id="rId3"/>
    <p:sldId id="409" r:id="rId4"/>
    <p:sldId id="389" r:id="rId5"/>
    <p:sldId id="411" r:id="rId6"/>
    <p:sldId id="412" r:id="rId7"/>
    <p:sldId id="413" r:id="rId8"/>
    <p:sldId id="414" r:id="rId9"/>
    <p:sldId id="419" r:id="rId10"/>
    <p:sldId id="415" r:id="rId11"/>
    <p:sldId id="420" r:id="rId12"/>
    <p:sldId id="466" r:id="rId13"/>
    <p:sldId id="467" r:id="rId14"/>
    <p:sldId id="468" r:id="rId15"/>
    <p:sldId id="416" r:id="rId16"/>
    <p:sldId id="469" r:id="rId17"/>
    <p:sldId id="470" r:id="rId18"/>
    <p:sldId id="471" r:id="rId19"/>
    <p:sldId id="472" r:id="rId20"/>
    <p:sldId id="473" r:id="rId21"/>
    <p:sldId id="474" r:id="rId22"/>
    <p:sldId id="475" r:id="rId23"/>
    <p:sldId id="418" r:id="rId24"/>
    <p:sldId id="476" r:id="rId25"/>
    <p:sldId id="477" r:id="rId26"/>
    <p:sldId id="478" r:id="rId27"/>
    <p:sldId id="479" r:id="rId28"/>
    <p:sldId id="396" r:id="rId29"/>
    <p:sldId id="353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7">
          <p15:clr>
            <a:srgbClr val="A4A3A4"/>
          </p15:clr>
        </p15:guide>
        <p15:guide id="2" pos="-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231E"/>
    <a:srgbClr val="FFFFFF"/>
    <a:srgbClr val="2B2421"/>
    <a:srgbClr val="DEDEDE"/>
    <a:srgbClr val="BCC7C3"/>
    <a:srgbClr val="DBC6B4"/>
    <a:srgbClr val="DDDCD1"/>
    <a:srgbClr val="B31A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2" autoAdjust="0"/>
    <p:restoredTop sz="89744" autoAdjust="0"/>
  </p:normalViewPr>
  <p:slideViewPr>
    <p:cSldViewPr>
      <p:cViewPr>
        <p:scale>
          <a:sx n="83" d="100"/>
          <a:sy n="83" d="100"/>
        </p:scale>
        <p:origin x="1212" y="552"/>
      </p:cViewPr>
      <p:guideLst>
        <p:guide orient="horz" pos="1577"/>
        <p:guide pos="-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0107600\Downloads\FAOSTAT_data_7-29-2019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88982980900973"/>
          <c:y val="4.8937207936467407E-2"/>
          <c:w val="0.85925344237630674"/>
          <c:h val="0.80424682720053109"/>
        </c:manualLayout>
      </c:layout>
      <c:lineChart>
        <c:grouping val="standard"/>
        <c:varyColors val="0"/>
        <c:ser>
          <c:idx val="0"/>
          <c:order val="0"/>
          <c:tx>
            <c:strRef>
              <c:f>'FAOSTAT_data_7-29-2019'!$V$17</c:f>
              <c:strCache>
                <c:ptCount val="1"/>
                <c:pt idx="0">
                  <c:v>Africa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'FAOSTAT_data_7-29-2019'!$W$16:$AR$16</c:f>
              <c:numCache>
                <c:formatCode>General</c:formatCod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numCache>
            </c:numRef>
          </c:cat>
          <c:val>
            <c:numRef>
              <c:f>'FAOSTAT_data_7-29-2019'!$W$17:$AR$17</c:f>
              <c:numCache>
                <c:formatCode>General</c:formatCode>
                <c:ptCount val="22"/>
                <c:pt idx="0">
                  <c:v>100</c:v>
                </c:pt>
                <c:pt idx="1">
                  <c:v>100.48031761972692</c:v>
                </c:pt>
                <c:pt idx="2">
                  <c:v>96.91278174285911</c:v>
                </c:pt>
                <c:pt idx="3">
                  <c:v>102.68320129273134</c:v>
                </c:pt>
                <c:pt idx="4">
                  <c:v>111.89967501145854</c:v>
                </c:pt>
                <c:pt idx="5">
                  <c:v>94.406808508022522</c:v>
                </c:pt>
                <c:pt idx="6">
                  <c:v>93.626705383038129</c:v>
                </c:pt>
                <c:pt idx="7">
                  <c:v>99.330044900592071</c:v>
                </c:pt>
                <c:pt idx="8">
                  <c:v>128.11421739386006</c:v>
                </c:pt>
                <c:pt idx="9">
                  <c:v>152.11995569490648</c:v>
                </c:pt>
                <c:pt idx="10">
                  <c:v>170.04526941699922</c:v>
                </c:pt>
                <c:pt idx="11">
                  <c:v>168.61741752632969</c:v>
                </c:pt>
                <c:pt idx="12">
                  <c:v>206.88373293848579</c:v>
                </c:pt>
                <c:pt idx="13">
                  <c:v>263.02046094662757</c:v>
                </c:pt>
                <c:pt idx="14">
                  <c:v>289.32893458390595</c:v>
                </c:pt>
                <c:pt idx="15">
                  <c:v>305.55826838236845</c:v>
                </c:pt>
                <c:pt idx="16">
                  <c:v>389.38275997066307</c:v>
                </c:pt>
                <c:pt idx="17">
                  <c:v>384.62388118305199</c:v>
                </c:pt>
                <c:pt idx="18">
                  <c:v>456.92570598276285</c:v>
                </c:pt>
                <c:pt idx="19">
                  <c:v>489.38022429933829</c:v>
                </c:pt>
                <c:pt idx="20">
                  <c:v>483.36392146949072</c:v>
                </c:pt>
                <c:pt idx="21">
                  <c:v>514.10897470129976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54A-46BF-B85E-690A97C4D2C8}"/>
            </c:ext>
          </c:extLst>
        </c:ser>
        <c:ser>
          <c:idx val="1"/>
          <c:order val="1"/>
          <c:tx>
            <c:strRef>
              <c:f>'FAOSTAT_data_7-29-2019'!$V$18</c:f>
              <c:strCache>
                <c:ptCount val="1"/>
                <c:pt idx="0">
                  <c:v>Latin America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'FAOSTAT_data_7-29-2019'!$W$16:$AR$16</c:f>
              <c:numCache>
                <c:formatCode>General</c:formatCod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numCache>
            </c:numRef>
          </c:cat>
          <c:val>
            <c:numRef>
              <c:f>'FAOSTAT_data_7-29-2019'!$W$18:$AR$18</c:f>
              <c:numCache>
                <c:formatCode>General</c:formatCode>
                <c:ptCount val="22"/>
                <c:pt idx="0">
                  <c:v>100</c:v>
                </c:pt>
                <c:pt idx="1">
                  <c:v>108.7514577250612</c:v>
                </c:pt>
                <c:pt idx="2">
                  <c:v>110.26429969003202</c:v>
                </c:pt>
                <c:pt idx="3">
                  <c:v>117.64923517315766</c:v>
                </c:pt>
                <c:pt idx="4">
                  <c:v>115.94387419037231</c:v>
                </c:pt>
                <c:pt idx="5">
                  <c:v>111.52546240842732</c:v>
                </c:pt>
                <c:pt idx="6">
                  <c:v>113.84027103045808</c:v>
                </c:pt>
                <c:pt idx="7">
                  <c:v>117.88374802241887</c:v>
                </c:pt>
                <c:pt idx="8">
                  <c:v>133.91235976553173</c:v>
                </c:pt>
                <c:pt idx="9">
                  <c:v>147.24995125715995</c:v>
                </c:pt>
                <c:pt idx="10">
                  <c:v>163.83773761881193</c:v>
                </c:pt>
                <c:pt idx="11">
                  <c:v>188.80948501213405</c:v>
                </c:pt>
                <c:pt idx="12">
                  <c:v>231.8771587200637</c:v>
                </c:pt>
                <c:pt idx="13">
                  <c:v>250.35201248140982</c:v>
                </c:pt>
                <c:pt idx="14">
                  <c:v>243.51619903941136</c:v>
                </c:pt>
                <c:pt idx="15">
                  <c:v>271.1004815914203</c:v>
                </c:pt>
                <c:pt idx="16">
                  <c:v>317.617000043372</c:v>
                </c:pt>
                <c:pt idx="17">
                  <c:v>318.64910181436863</c:v>
                </c:pt>
                <c:pt idx="18">
                  <c:v>340.97086009122711</c:v>
                </c:pt>
                <c:pt idx="19">
                  <c:v>356.90591800907083</c:v>
                </c:pt>
                <c:pt idx="20">
                  <c:v>365.42430186268587</c:v>
                </c:pt>
                <c:pt idx="21">
                  <c:v>403.30827079860023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54A-46BF-B85E-690A97C4D2C8}"/>
            </c:ext>
          </c:extLst>
        </c:ser>
        <c:ser>
          <c:idx val="2"/>
          <c:order val="2"/>
          <c:tx>
            <c:strRef>
              <c:f>'FAOSTAT_data_7-29-2019'!$V$19</c:f>
              <c:strCache>
                <c:ptCount val="1"/>
                <c:pt idx="0">
                  <c:v>Asia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'FAOSTAT_data_7-29-2019'!$W$16:$AR$16</c:f>
              <c:numCache>
                <c:formatCode>General</c:formatCod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numCache>
            </c:numRef>
          </c:cat>
          <c:val>
            <c:numRef>
              <c:f>'FAOSTAT_data_7-29-2019'!$W$19:$AR$19</c:f>
              <c:numCache>
                <c:formatCode>General</c:formatCode>
                <c:ptCount val="22"/>
                <c:pt idx="0">
                  <c:v>100</c:v>
                </c:pt>
                <c:pt idx="1">
                  <c:v>101.52707355378207</c:v>
                </c:pt>
                <c:pt idx="2">
                  <c:v>98.191284184556295</c:v>
                </c:pt>
                <c:pt idx="3">
                  <c:v>92.063554207376058</c:v>
                </c:pt>
                <c:pt idx="4">
                  <c:v>96.182980868555262</c:v>
                </c:pt>
                <c:pt idx="5">
                  <c:v>93.785506900613697</c:v>
                </c:pt>
                <c:pt idx="6">
                  <c:v>98.917671918901021</c:v>
                </c:pt>
                <c:pt idx="7">
                  <c:v>104.66034463293477</c:v>
                </c:pt>
                <c:pt idx="8">
                  <c:v>124.07048614893451</c:v>
                </c:pt>
                <c:pt idx="9">
                  <c:v>143.47707986709935</c:v>
                </c:pt>
                <c:pt idx="10">
                  <c:v>173.31154755308825</c:v>
                </c:pt>
                <c:pt idx="11">
                  <c:v>195.20063751650039</c:v>
                </c:pt>
                <c:pt idx="12">
                  <c:v>233.09020757114749</c:v>
                </c:pt>
                <c:pt idx="13">
                  <c:v>267.27882951171358</c:v>
                </c:pt>
                <c:pt idx="14">
                  <c:v>262.3540013246581</c:v>
                </c:pt>
                <c:pt idx="15">
                  <c:v>325.90372069972562</c:v>
                </c:pt>
                <c:pt idx="16">
                  <c:v>382.63419067863498</c:v>
                </c:pt>
                <c:pt idx="17">
                  <c:v>370.75398196234943</c:v>
                </c:pt>
                <c:pt idx="18">
                  <c:v>398.63798351691656</c:v>
                </c:pt>
                <c:pt idx="19">
                  <c:v>426.84711907430534</c:v>
                </c:pt>
                <c:pt idx="20">
                  <c:v>433.77060614970719</c:v>
                </c:pt>
                <c:pt idx="21">
                  <c:v>441.84182418803363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54A-46BF-B85E-690A97C4D2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2788192"/>
        <c:axId val="382784912"/>
      </c:lineChart>
      <c:catAx>
        <c:axId val="382788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82784912"/>
        <c:crosses val="autoZero"/>
        <c:auto val="1"/>
        <c:lblAlgn val="ctr"/>
        <c:lblOffset val="100"/>
        <c:tickLblSkip val="5"/>
        <c:noMultiLvlLbl val="0"/>
      </c:catAx>
      <c:valAx>
        <c:axId val="382784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82788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 b="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D2B3636-2FD7-4616-9810-556BAA5F2AC3}" type="datetime1">
              <a:rPr lang="en-US" altLang="en-US"/>
              <a:pPr>
                <a:defRPr/>
              </a:pPr>
              <a:t>10/12/2019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7788776-C913-4E21-9A7F-6FD4FD4B2A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352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D1C0451-DACC-4BA4-A998-BD643C22AA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02689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anose="020B0600070205080204" pitchFamily="34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4382-BF8E-4DDF-96A0-73C4B7F6E3E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201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4382-BF8E-4DDF-96A0-73C4B7F6E3E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4160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4382-BF8E-4DDF-96A0-73C4B7F6E3E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8946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4382-BF8E-4DDF-96A0-73C4B7F6E3E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1802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4382-BF8E-4DDF-96A0-73C4B7F6E3E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1129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4382-BF8E-4DDF-96A0-73C4B7F6E3E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590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4382-BF8E-4DDF-96A0-73C4B7F6E3E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2049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494" indent="-28903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6145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8602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1060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3ABC278-5269-4490-A003-FF75D908B7FE}" type="slidenum">
              <a:rPr lang="en-US" altLang="en-US">
                <a:latin typeface="Times New Roman" panose="02020603050405020304" pitchFamily="18" charset="0"/>
              </a:rPr>
              <a:pPr/>
              <a:t>29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88975"/>
            <a:ext cx="4595812" cy="3446463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5959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4382-BF8E-4DDF-96A0-73C4B7F6E3E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75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4382-BF8E-4DDF-96A0-73C4B7F6E3E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753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4382-BF8E-4DDF-96A0-73C4B7F6E3E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560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4382-BF8E-4DDF-96A0-73C4B7F6E3E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22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4382-BF8E-4DDF-96A0-73C4B7F6E3E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61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4382-BF8E-4DDF-96A0-73C4B7F6E3E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4382-BF8E-4DDF-96A0-73C4B7F6E3E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639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4382-BF8E-4DDF-96A0-73C4B7F6E3E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325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564DD-9844-41B0-A119-48FCDFE01D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9144000" cy="943895"/>
            <a:chOff x="-3175" y="5914103"/>
            <a:chExt cx="9144000" cy="943895"/>
          </a:xfrm>
        </p:grpSpPr>
        <p:sp>
          <p:nvSpPr>
            <p:cNvPr id="8" name="Rectangle 7"/>
            <p:cNvSpPr/>
            <p:nvPr userDrawn="1"/>
          </p:nvSpPr>
          <p:spPr>
            <a:xfrm>
              <a:off x="-3175" y="5914103"/>
              <a:ext cx="9144000" cy="943895"/>
            </a:xfrm>
            <a:prstGeom prst="rect">
              <a:avLst/>
            </a:prstGeom>
            <a:solidFill>
              <a:srgbClr val="B31B1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" t="42305"/>
            <a:stretch/>
          </p:blipFill>
          <p:spPr>
            <a:xfrm>
              <a:off x="202379" y="6046836"/>
              <a:ext cx="4500003" cy="6758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898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57C3F-E553-40D7-B80C-ABC5426F6E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9360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9983B-E5E0-4A77-A6C0-45A3D738F0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9310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17F47-EF7F-4D8D-AB6C-714189D82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0"/>
            <a:ext cx="9144000" cy="943895"/>
            <a:chOff x="-3175" y="5914103"/>
            <a:chExt cx="9144000" cy="943895"/>
          </a:xfrm>
        </p:grpSpPr>
        <p:sp>
          <p:nvSpPr>
            <p:cNvPr id="9" name="Rectangle 8"/>
            <p:cNvSpPr/>
            <p:nvPr userDrawn="1"/>
          </p:nvSpPr>
          <p:spPr>
            <a:xfrm>
              <a:off x="-3175" y="5914103"/>
              <a:ext cx="9144000" cy="943895"/>
            </a:xfrm>
            <a:prstGeom prst="rect">
              <a:avLst/>
            </a:prstGeom>
            <a:solidFill>
              <a:srgbClr val="B31B1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" t="42305"/>
            <a:stretch/>
          </p:blipFill>
          <p:spPr>
            <a:xfrm>
              <a:off x="202379" y="6046836"/>
              <a:ext cx="4500003" cy="6758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4081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ESPP90b Spring 2017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0"/>
            <a:ext cx="9144000" cy="943895"/>
            <a:chOff x="-3175" y="5914103"/>
            <a:chExt cx="9144000" cy="943895"/>
          </a:xfrm>
        </p:grpSpPr>
        <p:sp>
          <p:nvSpPr>
            <p:cNvPr id="7" name="Rectangle 6"/>
            <p:cNvSpPr/>
            <p:nvPr userDrawn="1"/>
          </p:nvSpPr>
          <p:spPr>
            <a:xfrm>
              <a:off x="-3175" y="5914103"/>
              <a:ext cx="9144000" cy="943895"/>
            </a:xfrm>
            <a:prstGeom prst="rect">
              <a:avLst/>
            </a:prstGeom>
            <a:solidFill>
              <a:srgbClr val="B31B1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" t="42305"/>
            <a:stretch/>
          </p:blipFill>
          <p:spPr>
            <a:xfrm>
              <a:off x="202379" y="6046836"/>
              <a:ext cx="4500003" cy="6758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5099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6F316-45BB-4EE7-9145-D5BC43F822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9144000" cy="943895"/>
            <a:chOff x="-3175" y="5914103"/>
            <a:chExt cx="9144000" cy="943895"/>
          </a:xfrm>
        </p:grpSpPr>
        <p:sp>
          <p:nvSpPr>
            <p:cNvPr id="8" name="Rectangle 7"/>
            <p:cNvSpPr/>
            <p:nvPr userDrawn="1"/>
          </p:nvSpPr>
          <p:spPr>
            <a:xfrm>
              <a:off x="-3175" y="5914103"/>
              <a:ext cx="9144000" cy="943895"/>
            </a:xfrm>
            <a:prstGeom prst="rect">
              <a:avLst/>
            </a:prstGeom>
            <a:solidFill>
              <a:srgbClr val="B31B1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" t="42305"/>
            <a:stretch/>
          </p:blipFill>
          <p:spPr>
            <a:xfrm>
              <a:off x="202379" y="6046836"/>
              <a:ext cx="4500003" cy="6758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7201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F46A2-2F46-4ADA-93C0-4741019947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4395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00E6D-50B2-43C4-921C-6524BFC4AC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577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CE7A9-35C7-4A04-89BC-66747869B8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4562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1023C-F8AA-410F-BC65-9909318383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0069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29E85-460A-4762-ADE7-802C8EFBC8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0"/>
            <a:ext cx="9144000" cy="943895"/>
            <a:chOff x="-3175" y="5914103"/>
            <a:chExt cx="9144000" cy="943895"/>
          </a:xfrm>
        </p:grpSpPr>
        <p:sp>
          <p:nvSpPr>
            <p:cNvPr id="6" name="Rectangle 5"/>
            <p:cNvSpPr/>
            <p:nvPr userDrawn="1"/>
          </p:nvSpPr>
          <p:spPr>
            <a:xfrm>
              <a:off x="-3175" y="5914103"/>
              <a:ext cx="9144000" cy="943895"/>
            </a:xfrm>
            <a:prstGeom prst="rect">
              <a:avLst/>
            </a:prstGeom>
            <a:solidFill>
              <a:srgbClr val="B31B1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" t="42305"/>
            <a:stretch/>
          </p:blipFill>
          <p:spPr>
            <a:xfrm>
              <a:off x="202379" y="6046836"/>
              <a:ext cx="4500003" cy="6758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9533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94A91-58CC-4BB7-B6B4-C3A5117D6F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2059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0BCFA-35A2-4BEB-BA1F-0A8BF30399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1492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965EEDC-BCE1-4B8D-ACDF-FFC92B5ECB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10" descr="CHDSAEM_3line_pptslide2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00"/>
            <a:ext cx="91440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anose="020B0600070205080204" pitchFamily="34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anose="020B0600070205080204" pitchFamily="34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anose="020B0600070205080204" pitchFamily="34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anose="020B0600070205080204" pitchFamily="34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12.png"/><Relationship Id="rId4" Type="http://schemas.openxmlformats.org/officeDocument/2006/relationships/hyperlink" Target="http://www.planetretail.net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lanetretail.net/" TargetMode="External"/><Relationship Id="rId4" Type="http://schemas.openxmlformats.org/officeDocument/2006/relationships/image" Target="../media/image1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72000"/>
            <a:ext cx="9144000" cy="21336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+mn-lt"/>
              </a:rPr>
              <a:t> by </a:t>
            </a:r>
            <a:r>
              <a:rPr lang="en-GB" sz="2400" dirty="0">
                <a:latin typeface="+mn-lt"/>
              </a:rPr>
              <a:t>Christopher B. Barrett, Thomas Reardon,</a:t>
            </a:r>
            <a:br>
              <a:rPr lang="en-GB" sz="2400" dirty="0">
                <a:latin typeface="+mn-lt"/>
              </a:rPr>
            </a:br>
            <a:r>
              <a:rPr lang="en-GB" sz="2400" dirty="0">
                <a:latin typeface="+mn-lt"/>
              </a:rPr>
              <a:t>Johan Swinnen and David Zilberman</a:t>
            </a:r>
            <a:br>
              <a:rPr lang="en-GB" sz="2400" dirty="0">
                <a:latin typeface="+mn-lt"/>
              </a:rPr>
            </a:br>
            <a:br>
              <a:rPr lang="en-GB" sz="2400" dirty="0">
                <a:latin typeface="+mn-lt"/>
              </a:rPr>
            </a:br>
            <a:r>
              <a:rPr lang="en-GB" sz="2400" dirty="0">
                <a:latin typeface="+mn-lt"/>
              </a:rPr>
              <a:t>Seminar at Stellenbosch University</a:t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October 14, 2019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700" y="1752600"/>
            <a:ext cx="861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Structural Transformation and Economic Development: </a:t>
            </a:r>
            <a:br>
              <a:rPr lang="en-GB" sz="4000" b="1" dirty="0"/>
            </a:br>
            <a:r>
              <a:rPr lang="en-GB" sz="4000" b="1" dirty="0"/>
              <a:t>Insights from the Agri-food Value Chain Revolution</a:t>
            </a:r>
            <a:endParaRPr lang="en-US" sz="4000" dirty="0"/>
          </a:p>
        </p:txBody>
      </p:sp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4725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5"/>
          <p:cNvSpPr txBox="1">
            <a:spLocks/>
          </p:cNvSpPr>
          <p:nvPr/>
        </p:nvSpPr>
        <p:spPr bwMode="auto">
          <a:xfrm>
            <a:off x="4953000" y="0"/>
            <a:ext cx="4191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26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African ag tech change</a:t>
            </a:r>
          </a:p>
        </p:txBody>
      </p:sp>
      <p:pic>
        <p:nvPicPr>
          <p:cNvPr id="9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5915" y="1066800"/>
            <a:ext cx="8458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latin typeface="+mn-lt"/>
                <a:cs typeface="Arial" panose="020B0604020202020204" pitchFamily="34" charset="0"/>
              </a:rPr>
              <a:t>Dynamics and disequilibrium play a very large role … standard, equilibrium-based economic analysis misses much of the action!</a:t>
            </a:r>
          </a:p>
          <a:p>
            <a:pPr lvl="0"/>
            <a:endParaRPr lang="en-US" dirty="0">
              <a:latin typeface="+mn-lt"/>
              <a:cs typeface="Arial" panose="020B0604020202020204" pitchFamily="34" charset="0"/>
            </a:endParaRPr>
          </a:p>
          <a:p>
            <a:pPr lvl="0"/>
            <a:r>
              <a:rPr lang="en-US" dirty="0">
                <a:cs typeface="Arial" panose="020B0604020202020204" pitchFamily="34" charset="0"/>
              </a:rPr>
              <a:t>Products, processes, prices and market structure/power co-evolve.</a:t>
            </a:r>
          </a:p>
          <a:p>
            <a:pPr lvl="0"/>
            <a:endParaRPr lang="en-US" dirty="0">
              <a:latin typeface="+mn-lt"/>
              <a:cs typeface="Arial" panose="020B0604020202020204" pitchFamily="34" charset="0"/>
            </a:endParaRPr>
          </a:p>
          <a:p>
            <a:pPr lvl="0"/>
            <a:r>
              <a:rPr lang="en-US" dirty="0">
                <a:latin typeface="+mn-lt"/>
                <a:cs typeface="Arial" panose="020B0604020202020204" pitchFamily="34" charset="0"/>
              </a:rPr>
              <a:t>Learning is key to the innovation and diffusion process. Dynamics of learning naturally lead to S-shaped diffusion in time. </a:t>
            </a:r>
          </a:p>
          <a:p>
            <a:pPr lvl="0"/>
            <a:endParaRPr lang="en-US" dirty="0">
              <a:latin typeface="+mn-lt"/>
              <a:cs typeface="Arial" panose="020B0604020202020204" pitchFamily="34" charset="0"/>
            </a:endParaRPr>
          </a:p>
          <a:p>
            <a:pPr lvl="0"/>
            <a:r>
              <a:rPr lang="en-US" dirty="0">
                <a:latin typeface="+mn-lt"/>
                <a:cs typeface="Arial" panose="020B0604020202020204" pitchFamily="34" charset="0"/>
              </a:rPr>
              <a:t>And dynamics of adoption of innovations leads to a “technology treadmill” for some … gains accrue unequally through value chain. </a:t>
            </a:r>
          </a:p>
          <a:p>
            <a:pPr lvl="0"/>
            <a:endParaRPr lang="en-US" dirty="0">
              <a:latin typeface="+mn-lt"/>
              <a:cs typeface="Arial" panose="020B0604020202020204" pitchFamily="34" charset="0"/>
            </a:endParaRPr>
          </a:p>
          <a:p>
            <a:pPr lvl="0"/>
            <a:endParaRPr lang="en-US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F58B0B-BF80-4770-BF17-69429E6EF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0"/>
            <a:ext cx="507221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 drivers: profit-seeking supply chain innovation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849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114800" y="0"/>
            <a:ext cx="507221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 drivers: profit-seeking supply chain innovation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822E35C-0A3F-424C-A589-8F507FCA9F0F}"/>
              </a:ext>
            </a:extLst>
          </p:cNvPr>
          <p:cNvGrpSpPr/>
          <p:nvPr/>
        </p:nvGrpSpPr>
        <p:grpSpPr>
          <a:xfrm>
            <a:off x="533400" y="4648200"/>
            <a:ext cx="2057400" cy="1676400"/>
            <a:chOff x="609600" y="4495800"/>
            <a:chExt cx="2057400" cy="1676400"/>
          </a:xfrm>
        </p:grpSpPr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A01E06C9-4E7D-4273-956D-811F3E8E0BB2}"/>
                </a:ext>
              </a:extLst>
            </p:cNvPr>
            <p:cNvSpPr/>
            <p:nvPr/>
          </p:nvSpPr>
          <p:spPr>
            <a:xfrm rot="5400000">
              <a:off x="1028700" y="4533900"/>
              <a:ext cx="1676400" cy="1600200"/>
            </a:xfrm>
            <a:prstGeom prst="rt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1AF6998-13C3-447D-BB54-445F7409636C}"/>
                </a:ext>
              </a:extLst>
            </p:cNvPr>
            <p:cNvSpPr/>
            <p:nvPr/>
          </p:nvSpPr>
          <p:spPr>
            <a:xfrm>
              <a:off x="609600" y="4495800"/>
              <a:ext cx="457200" cy="16764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3">
            <a:extLst>
              <a:ext uri="{FF2B5EF4-FFF2-40B4-BE49-F238E27FC236}">
                <a16:creationId xmlns:a16="http://schemas.microsoft.com/office/drawing/2014/main" id="{BCD972EA-7D68-4893-B19B-D115679A0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1142910"/>
            <a:ext cx="8763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u="sng" dirty="0">
                <a:latin typeface="Georgia" pitchFamily="18" charset="0"/>
              </a:rPr>
              <a:t>“Technology treadmill” and gains from innovation</a:t>
            </a:r>
          </a:p>
          <a:p>
            <a:r>
              <a:rPr lang="en-US" sz="2400" b="1" dirty="0">
                <a:latin typeface="Georgia" pitchFamily="18" charset="0"/>
              </a:rPr>
              <a:t>Myth: big winners from innovations are typically producers.  Why?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A06B9A-C15E-4EAD-A806-30461C029430}"/>
              </a:ext>
            </a:extLst>
          </p:cNvPr>
          <p:cNvSpPr txBox="1"/>
          <p:nvPr/>
        </p:nvSpPr>
        <p:spPr>
          <a:xfrm>
            <a:off x="5715000" y="2438400"/>
            <a:ext cx="35052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Georgia" pitchFamily="18" charset="0"/>
              </a:rPr>
              <a:t>Naïve model</a:t>
            </a:r>
          </a:p>
          <a:p>
            <a:r>
              <a:rPr lang="en-US" sz="2400" dirty="0">
                <a:latin typeface="Georgia" pitchFamily="18" charset="0"/>
              </a:rPr>
              <a:t>Demand is perfectly elastic. Gains accrue to producers.  </a:t>
            </a:r>
          </a:p>
          <a:p>
            <a:pPr>
              <a:buFontTx/>
              <a:buChar char="-"/>
            </a:pPr>
            <a:r>
              <a:rPr lang="en-US" sz="2400" dirty="0">
                <a:latin typeface="Georgia" pitchFamily="18" charset="0"/>
              </a:rPr>
              <a:t> But when, if ever, does this really happen?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Georgia" pitchFamily="18" charset="0"/>
              </a:rPr>
              <a:t> Small-scale change: early adopters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Georgia" pitchFamily="18" charset="0"/>
              </a:rPr>
              <a:t> Perfect market integration … export surplus production</a:t>
            </a:r>
          </a:p>
          <a:p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428964A-BBDA-446B-B82F-87B3CC5CBB5D}"/>
              </a:ext>
            </a:extLst>
          </p:cNvPr>
          <p:cNvCxnSpPr/>
          <p:nvPr/>
        </p:nvCxnSpPr>
        <p:spPr>
          <a:xfrm rot="5400000">
            <a:off x="-1257300" y="4533900"/>
            <a:ext cx="3581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D0C82D-A6EA-4098-90A6-799D0712657F}"/>
              </a:ext>
            </a:extLst>
          </p:cNvPr>
          <p:cNvCxnSpPr/>
          <p:nvPr/>
        </p:nvCxnSpPr>
        <p:spPr>
          <a:xfrm rot="10800000">
            <a:off x="533400" y="6324600"/>
            <a:ext cx="411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44FCCAF-EB89-46E0-92F6-A7903C97FDBA}"/>
              </a:ext>
            </a:extLst>
          </p:cNvPr>
          <p:cNvCxnSpPr/>
          <p:nvPr/>
        </p:nvCxnSpPr>
        <p:spPr>
          <a:xfrm rot="10800000">
            <a:off x="533400" y="4648200"/>
            <a:ext cx="4114800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772A0C4-8A20-485E-AC71-678654A44586}"/>
              </a:ext>
            </a:extLst>
          </p:cNvPr>
          <p:cNvCxnSpPr/>
          <p:nvPr/>
        </p:nvCxnSpPr>
        <p:spPr>
          <a:xfrm rot="5400000">
            <a:off x="457200" y="3733800"/>
            <a:ext cx="2514600" cy="236220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2878B7E-203A-4239-91EE-E58DB364FFDB}"/>
              </a:ext>
            </a:extLst>
          </p:cNvPr>
          <p:cNvCxnSpPr/>
          <p:nvPr/>
        </p:nvCxnSpPr>
        <p:spPr>
          <a:xfrm rot="5400000">
            <a:off x="990600" y="3352800"/>
            <a:ext cx="2971800" cy="2819400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0D7B89D2-D64A-48B9-9DA1-6AB6E16862CC}"/>
              </a:ext>
            </a:extLst>
          </p:cNvPr>
          <p:cNvSpPr/>
          <p:nvPr/>
        </p:nvSpPr>
        <p:spPr>
          <a:xfrm rot="5400000">
            <a:off x="495300" y="4686300"/>
            <a:ext cx="1524000" cy="1447800"/>
          </a:xfrm>
          <a:prstGeom prst="rtTriangle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B992C26-CC6A-42BB-9BC3-E5BDD8E96406}"/>
              </a:ext>
            </a:extLst>
          </p:cNvPr>
          <p:cNvSpPr txBox="1"/>
          <p:nvPr/>
        </p:nvSpPr>
        <p:spPr>
          <a:xfrm>
            <a:off x="533400" y="304800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F0D676-CCB4-43E1-A8B5-8D69D2DAF822}"/>
              </a:ext>
            </a:extLst>
          </p:cNvPr>
          <p:cNvSpPr txBox="1"/>
          <p:nvPr/>
        </p:nvSpPr>
        <p:spPr>
          <a:xfrm>
            <a:off x="4343400" y="594360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Quantity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8895A3-F1C4-4C26-AFC6-EFE9FC811F3C}"/>
              </a:ext>
            </a:extLst>
          </p:cNvPr>
          <p:cNvSpPr txBox="1"/>
          <p:nvPr/>
        </p:nvSpPr>
        <p:spPr>
          <a:xfrm>
            <a:off x="3886200" y="426720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Demand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3E7477F-CFA9-43FE-A770-43B8D54AF49F}"/>
              </a:ext>
            </a:extLst>
          </p:cNvPr>
          <p:cNvSpPr txBox="1"/>
          <p:nvPr/>
        </p:nvSpPr>
        <p:spPr>
          <a:xfrm>
            <a:off x="1676400" y="3288268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Original Supply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E259EA9-B04B-4BDC-924E-CF907E2D4975}"/>
              </a:ext>
            </a:extLst>
          </p:cNvPr>
          <p:cNvSpPr txBox="1"/>
          <p:nvPr/>
        </p:nvSpPr>
        <p:spPr>
          <a:xfrm>
            <a:off x="3200400" y="2895600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99"/>
                </a:solidFill>
              </a:rPr>
              <a:t>New Supply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F1FF1D-7D74-4EC5-9F87-227C57574628}"/>
              </a:ext>
            </a:extLst>
          </p:cNvPr>
          <p:cNvSpPr txBox="1"/>
          <p:nvPr/>
        </p:nvSpPr>
        <p:spPr>
          <a:xfrm>
            <a:off x="609600" y="4724400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Producer </a:t>
            </a:r>
          </a:p>
          <a:p>
            <a:r>
              <a:rPr lang="en-US" sz="1600" dirty="0">
                <a:solidFill>
                  <a:schemeClr val="bg1"/>
                </a:solidFill>
              </a:rPr>
              <a:t>Surplus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DA9B70A-052F-42AC-99E9-140FC7DE2315}"/>
              </a:ext>
            </a:extLst>
          </p:cNvPr>
          <p:cNvSpPr txBox="1"/>
          <p:nvPr/>
        </p:nvSpPr>
        <p:spPr>
          <a:xfrm rot="18750454">
            <a:off x="621860" y="5188665"/>
            <a:ext cx="1723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Added Producer </a:t>
            </a:r>
          </a:p>
          <a:p>
            <a:r>
              <a:rPr lang="en-US" sz="1600" dirty="0">
                <a:solidFill>
                  <a:schemeClr val="bg1"/>
                </a:solidFill>
              </a:rPr>
              <a:t>Surplus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897BA6E-3DE6-44C7-99A0-93CA00DB7543}"/>
              </a:ext>
            </a:extLst>
          </p:cNvPr>
          <p:cNvSpPr txBox="1"/>
          <p:nvPr/>
        </p:nvSpPr>
        <p:spPr>
          <a:xfrm>
            <a:off x="76200" y="449580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86548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4" grpId="0"/>
      <p:bldP spid="25" grpId="0"/>
      <p:bldP spid="2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/>
          <p:nvPr/>
        </p:nvGrpSpPr>
        <p:grpSpPr>
          <a:xfrm>
            <a:off x="609600" y="5257801"/>
            <a:ext cx="1295400" cy="914401"/>
            <a:chOff x="609600" y="4495800"/>
            <a:chExt cx="2498271" cy="1676401"/>
          </a:xfrm>
        </p:grpSpPr>
        <p:sp>
          <p:nvSpPr>
            <p:cNvPr id="19" name="Right Triangle 18"/>
            <p:cNvSpPr/>
            <p:nvPr/>
          </p:nvSpPr>
          <p:spPr>
            <a:xfrm rot="5400000">
              <a:off x="1461407" y="4525736"/>
              <a:ext cx="1676400" cy="1616529"/>
            </a:xfrm>
            <a:prstGeom prst="rt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09600" y="4495800"/>
              <a:ext cx="881743" cy="16764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9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extBox 3"/>
          <p:cNvSpPr txBox="1">
            <a:spLocks noChangeArrowheads="1"/>
          </p:cNvSpPr>
          <p:nvPr/>
        </p:nvSpPr>
        <p:spPr bwMode="auto">
          <a:xfrm>
            <a:off x="190500" y="1014591"/>
            <a:ext cx="8763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u="sng" dirty="0">
                <a:latin typeface="Georgia" pitchFamily="18" charset="0"/>
              </a:rPr>
              <a:t>“Technology treadmill” and gains from innovation</a:t>
            </a:r>
          </a:p>
          <a:p>
            <a:r>
              <a:rPr lang="en-US" sz="2400" b="1" dirty="0">
                <a:latin typeface="Georgia" pitchFamily="18" charset="0"/>
              </a:rPr>
              <a:t>Irony: big winners are typically consumers and innovators, not general producers (maybe workers).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62600" y="2286000"/>
            <a:ext cx="3581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Georgia" pitchFamily="18" charset="0"/>
              </a:rPr>
              <a:t>More realistic model</a:t>
            </a:r>
          </a:p>
          <a:p>
            <a:r>
              <a:rPr lang="en-US" sz="2400" dirty="0">
                <a:latin typeface="Georgia" pitchFamily="18" charset="0"/>
              </a:rPr>
              <a:t>Price inelastic demand.  </a:t>
            </a:r>
          </a:p>
          <a:p>
            <a:pPr>
              <a:buFont typeface="Wingdings" pitchFamily="2" charset="2"/>
              <a:buChar char="§"/>
            </a:pPr>
            <a:endParaRPr lang="en-US" sz="2400" dirty="0">
              <a:latin typeface="Georgia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Georgia" pitchFamily="18" charset="0"/>
              </a:rPr>
              <a:t> Fallacy of composition: what’s true at small scale (tech. change profitable for first few adopters) not true at large scale.</a:t>
            </a:r>
          </a:p>
          <a:p>
            <a:pPr>
              <a:buFont typeface="Wingdings" pitchFamily="2" charset="2"/>
              <a:buChar char="§"/>
            </a:pPr>
            <a:endParaRPr lang="en-US" sz="2400" dirty="0">
              <a:latin typeface="Georgia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Georgia" pitchFamily="18" charset="0"/>
              </a:rPr>
              <a:t> Distributional logic of public R&amp;D financing 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-1181100" y="4381500"/>
            <a:ext cx="3581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>
            <a:off x="609600" y="6172200"/>
            <a:ext cx="411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V="1">
            <a:off x="76200" y="3962400"/>
            <a:ext cx="3276600" cy="83820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533400" y="3581400"/>
            <a:ext cx="2514600" cy="236220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1066800" y="3200400"/>
            <a:ext cx="2971800" cy="2819400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ight Triangle 17"/>
          <p:cNvSpPr/>
          <p:nvPr/>
        </p:nvSpPr>
        <p:spPr>
          <a:xfrm rot="5400000">
            <a:off x="571500" y="4762500"/>
            <a:ext cx="1295400" cy="1219200"/>
          </a:xfrm>
          <a:prstGeom prst="rtTriangle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33400" y="236220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Price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19600" y="579120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Quantity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19200" y="266700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Demand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52600" y="3135868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Original Supply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76600" y="2743200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99"/>
                </a:solidFill>
              </a:rPr>
              <a:t>New Supply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3400" y="4724400"/>
            <a:ext cx="1289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Old Producer </a:t>
            </a:r>
          </a:p>
          <a:p>
            <a:r>
              <a:rPr lang="en-US" sz="1400" dirty="0">
                <a:solidFill>
                  <a:schemeClr val="bg1"/>
                </a:solidFill>
              </a:rPr>
              <a:t>Surplus</a:t>
            </a:r>
          </a:p>
        </p:txBody>
      </p:sp>
      <p:sp>
        <p:nvSpPr>
          <p:cNvPr id="36" name="TextBox 35"/>
          <p:cNvSpPr txBox="1"/>
          <p:nvPr/>
        </p:nvSpPr>
        <p:spPr>
          <a:xfrm rot="18850154">
            <a:off x="552040" y="5500846"/>
            <a:ext cx="1323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New Producer </a:t>
            </a:r>
          </a:p>
          <a:p>
            <a:r>
              <a:rPr lang="en-US" sz="1400" dirty="0">
                <a:solidFill>
                  <a:schemeClr val="bg1"/>
                </a:solidFill>
              </a:rPr>
              <a:t>Surplus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609600" y="2819400"/>
            <a:ext cx="1295400" cy="2438400"/>
            <a:chOff x="609600" y="2819400"/>
            <a:chExt cx="1295400" cy="2438400"/>
          </a:xfrm>
        </p:grpSpPr>
        <p:sp>
          <p:nvSpPr>
            <p:cNvPr id="40" name="Rectangle 39"/>
            <p:cNvSpPr/>
            <p:nvPr/>
          </p:nvSpPr>
          <p:spPr>
            <a:xfrm>
              <a:off x="609600" y="2819400"/>
              <a:ext cx="685800" cy="2438400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>
              <a:solidFill>
                <a:srgbClr val="FF0000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ight Triangle 40"/>
            <p:cNvSpPr/>
            <p:nvPr/>
          </p:nvSpPr>
          <p:spPr>
            <a:xfrm>
              <a:off x="1295400" y="2819400"/>
              <a:ext cx="609600" cy="2438400"/>
            </a:xfrm>
            <a:prstGeom prst="rtTriangle">
              <a:avLst/>
            </a:prstGeom>
            <a:solidFill>
              <a:srgbClr val="FF0000">
                <a:alpha val="60000"/>
              </a:srgbClr>
            </a:solidFill>
            <a:ln>
              <a:solidFill>
                <a:srgbClr val="FF0000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09600" y="2819400"/>
            <a:ext cx="1219200" cy="1905000"/>
            <a:chOff x="609600" y="2819400"/>
            <a:chExt cx="1219200" cy="1905000"/>
          </a:xfrm>
        </p:grpSpPr>
        <p:sp>
          <p:nvSpPr>
            <p:cNvPr id="39" name="Rectangle 38"/>
            <p:cNvSpPr/>
            <p:nvPr/>
          </p:nvSpPr>
          <p:spPr>
            <a:xfrm>
              <a:off x="609600" y="2819400"/>
              <a:ext cx="685800" cy="1905000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>
              <a:solidFill>
                <a:srgbClr val="FF0000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ight Triangle 42"/>
            <p:cNvSpPr/>
            <p:nvPr/>
          </p:nvSpPr>
          <p:spPr>
            <a:xfrm>
              <a:off x="1295400" y="2819400"/>
              <a:ext cx="533400" cy="1905000"/>
            </a:xfrm>
            <a:prstGeom prst="rtTriangle">
              <a:avLst/>
            </a:prstGeom>
            <a:solidFill>
              <a:srgbClr val="FF0000">
                <a:alpha val="60000"/>
              </a:srgbClr>
            </a:solidFill>
            <a:ln>
              <a:solidFill>
                <a:srgbClr val="FF0000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33400" y="4191000"/>
            <a:ext cx="1059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Consumer </a:t>
            </a:r>
          </a:p>
          <a:p>
            <a:r>
              <a:rPr lang="en-US" sz="1400" dirty="0">
                <a:solidFill>
                  <a:schemeClr val="bg1"/>
                </a:solidFill>
              </a:rPr>
              <a:t>Surplus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33400" y="4724400"/>
            <a:ext cx="1468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New Consumer </a:t>
            </a:r>
          </a:p>
          <a:p>
            <a:r>
              <a:rPr lang="en-US" sz="1400" dirty="0">
                <a:solidFill>
                  <a:schemeClr val="bg1"/>
                </a:solidFill>
              </a:rPr>
              <a:t>Surplus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0" y="4495800"/>
            <a:ext cx="581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30000" dirty="0"/>
              <a:t> old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0" y="5105400"/>
            <a:ext cx="658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30000" dirty="0"/>
              <a:t> new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A5838B0-1750-4BA3-8483-9B7D62589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0"/>
            <a:ext cx="507221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 drivers: profit-seeking supply chain innovation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37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6" grpId="0"/>
      <p:bldP spid="47" grpId="0"/>
      <p:bldP spid="48" grpId="0"/>
      <p:bldP spid="48" grpId="1"/>
      <p:bldP spid="49" grpId="0"/>
      <p:bldP spid="4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42900" y="1143000"/>
            <a:ext cx="8458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Georgia" pitchFamily="18" charset="0"/>
              </a:rPr>
              <a:t>Implications of conceptual model:</a:t>
            </a:r>
          </a:p>
          <a:p>
            <a:r>
              <a:rPr lang="en-US" dirty="0">
                <a:latin typeface="Georgia" pitchFamily="18" charset="0"/>
              </a:rPr>
              <a:t>1) Multi-level, non-random placement and selection effects:</a:t>
            </a:r>
          </a:p>
          <a:p>
            <a:r>
              <a:rPr lang="en-US" sz="2400" dirty="0">
                <a:latin typeface="Georgia" pitchFamily="18" charset="0"/>
              </a:rPr>
              <a:t>	- firms, locations, farmers, etc. </a:t>
            </a:r>
          </a:p>
          <a:p>
            <a:br>
              <a:rPr lang="en-US" sz="2400" dirty="0">
                <a:latin typeface="Georgia" pitchFamily="18" charset="0"/>
              </a:rPr>
            </a:br>
            <a:r>
              <a:rPr lang="en-US" sz="2400" dirty="0">
                <a:latin typeface="Georgia" pitchFamily="18" charset="0"/>
              </a:rPr>
              <a:t>2) Lots of selection on </a:t>
            </a:r>
            <a:r>
              <a:rPr lang="en-US" sz="2400" dirty="0" err="1">
                <a:latin typeface="Georgia" pitchFamily="18" charset="0"/>
              </a:rPr>
              <a:t>unobservables</a:t>
            </a:r>
            <a:r>
              <a:rPr lang="en-US" sz="2400" dirty="0">
                <a:latin typeface="Georgia" pitchFamily="18" charset="0"/>
              </a:rPr>
              <a:t>: innovativeness, 	networks, charisma, skill, reputation, etc.</a:t>
            </a:r>
          </a:p>
          <a:p>
            <a:endParaRPr lang="en-US" dirty="0">
              <a:latin typeface="Georgia" pitchFamily="18" charset="0"/>
            </a:endParaRPr>
          </a:p>
          <a:p>
            <a:r>
              <a:rPr lang="en-US" dirty="0">
                <a:latin typeface="Georgia" pitchFamily="18" charset="0"/>
              </a:rPr>
              <a:t>3) Supply chain org (contracts, vertical org) is endogenous</a:t>
            </a:r>
          </a:p>
          <a:p>
            <a:endParaRPr lang="en-US" dirty="0">
              <a:latin typeface="Georgia" pitchFamily="18" charset="0"/>
            </a:endParaRPr>
          </a:p>
          <a:p>
            <a:r>
              <a:rPr lang="en-US" dirty="0">
                <a:latin typeface="Georgia" pitchFamily="18" charset="0"/>
              </a:rPr>
              <a:t>4) Heterogeneous treatment effects</a:t>
            </a:r>
          </a:p>
          <a:p>
            <a:endParaRPr lang="en-US" dirty="0">
              <a:latin typeface="Georgia" pitchFamily="18" charset="0"/>
            </a:endParaRPr>
          </a:p>
          <a:p>
            <a:r>
              <a:rPr lang="en-US" dirty="0">
                <a:latin typeface="Georgia" pitchFamily="18" charset="0"/>
              </a:rPr>
              <a:t>5</a:t>
            </a:r>
            <a:r>
              <a:rPr lang="en-US" sz="2400" dirty="0">
                <a:latin typeface="Georgia" pitchFamily="18" charset="0"/>
              </a:rPr>
              <a:t>) </a:t>
            </a:r>
            <a:r>
              <a:rPr lang="en-US" sz="2400" dirty="0" err="1">
                <a:latin typeface="Georgia" pitchFamily="18" charset="0"/>
              </a:rPr>
              <a:t>Unobservables</a:t>
            </a:r>
            <a:r>
              <a:rPr lang="en-US" sz="2400" dirty="0">
                <a:latin typeface="Georgia" pitchFamily="18" charset="0"/>
              </a:rPr>
              <a:t> imply heterogeneous treatments!</a:t>
            </a:r>
          </a:p>
          <a:p>
            <a:endParaRPr lang="en-US" sz="2400" dirty="0">
              <a:latin typeface="Georgia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A5838B0-1750-4BA3-8483-9B7D62589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0"/>
            <a:ext cx="423401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 of empirical value chains research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93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42900" y="1143000"/>
            <a:ext cx="49911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Georgia" pitchFamily="18" charset="0"/>
              </a:rPr>
              <a:t>Data:</a:t>
            </a:r>
          </a:p>
          <a:p>
            <a:pPr marL="457200" indent="-457200">
              <a:buAutoNum type="arabicParenR"/>
            </a:pPr>
            <a:r>
              <a:rPr lang="en-US" dirty="0">
                <a:latin typeface="Georgia" pitchFamily="18" charset="0"/>
              </a:rPr>
              <a:t>Nat. rep. household surveys (e.g., DHS/LSMS) miss commercial enterprises </a:t>
            </a:r>
          </a:p>
          <a:p>
            <a:pPr marL="457200" indent="-457200">
              <a:buAutoNum type="arabicParenR"/>
            </a:pPr>
            <a:r>
              <a:rPr lang="en-US" dirty="0">
                <a:latin typeface="Georgia" pitchFamily="18" charset="0"/>
              </a:rPr>
              <a:t>Nat. rep. enterprise surveys miss the informal sector</a:t>
            </a:r>
          </a:p>
          <a:p>
            <a:pPr marL="457200" indent="-457200">
              <a:buAutoNum type="arabicParenR"/>
            </a:pPr>
            <a:r>
              <a:rPr lang="en-US" dirty="0">
                <a:latin typeface="Georgia" pitchFamily="18" charset="0"/>
              </a:rPr>
              <a:t>Surveys rarely match buyers- sellers, so don’t know all parties to exchange/coordination</a:t>
            </a:r>
          </a:p>
          <a:p>
            <a:pPr marL="457200" indent="-457200">
              <a:buAutoNum type="arabicParenR"/>
            </a:pPr>
            <a:r>
              <a:rPr lang="en-US" dirty="0">
                <a:latin typeface="Georgia" pitchFamily="18" charset="0"/>
              </a:rPr>
              <a:t>Proprietary, firm-specific data </a:t>
            </a:r>
            <a:r>
              <a:rPr lang="en-US" dirty="0" err="1">
                <a:latin typeface="Georgia" pitchFamily="18" charset="0"/>
              </a:rPr>
              <a:t>s.t.</a:t>
            </a:r>
            <a:r>
              <a:rPr lang="en-US" dirty="0">
                <a:latin typeface="Georgia" pitchFamily="18" charset="0"/>
              </a:rPr>
              <a:t> placement/selection effects</a:t>
            </a:r>
          </a:p>
          <a:p>
            <a:pPr marL="457200" indent="-457200">
              <a:buAutoNum type="arabicParenR"/>
            </a:pPr>
            <a:r>
              <a:rPr lang="en-US" dirty="0">
                <a:latin typeface="Georgia" pitchFamily="18" charset="0"/>
              </a:rPr>
              <a:t>Survivorship bias rampant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A5838B0-1750-4BA3-8483-9B7D62589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0"/>
            <a:ext cx="423401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 of empirical value chains research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3EFB4E5-69F2-4BF2-98B2-666F0411A93B}"/>
              </a:ext>
            </a:extLst>
          </p:cNvPr>
          <p:cNvGrpSpPr/>
          <p:nvPr/>
        </p:nvGrpSpPr>
        <p:grpSpPr>
          <a:xfrm>
            <a:off x="5334000" y="1105861"/>
            <a:ext cx="4038600" cy="5069556"/>
            <a:chOff x="3581400" y="1533531"/>
            <a:chExt cx="4038600" cy="5069556"/>
          </a:xfrm>
        </p:grpSpPr>
        <p:pic>
          <p:nvPicPr>
            <p:cNvPr id="3" name="Picture 2" descr="A picture containing table, sitting, yellow&#10;&#10;Description automatically generated">
              <a:extLst>
                <a:ext uri="{FF2B5EF4-FFF2-40B4-BE49-F238E27FC236}">
                  <a16:creationId xmlns:a16="http://schemas.microsoft.com/office/drawing/2014/main" id="{EFC3DCBC-45C4-4234-8E01-ECD5FD4F3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57600" y="1533531"/>
              <a:ext cx="3657600" cy="468630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4A39388-B5DC-46E9-A244-BDD38FAA6870}"/>
                </a:ext>
              </a:extLst>
            </p:cNvPr>
            <p:cNvSpPr txBox="1"/>
            <p:nvPr/>
          </p:nvSpPr>
          <p:spPr>
            <a:xfrm>
              <a:off x="3581400" y="6172200"/>
              <a:ext cx="40386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Image: https://larspsyll.files.wordpress.com/2014/07/ </a:t>
              </a:r>
              <a:r>
                <a:rPr lang="en-US" sz="1100" dirty="0" err="1"/>
                <a:t>keyseaerch.jpg?w</a:t>
              </a:r>
              <a:r>
                <a:rPr lang="en-US" sz="1100" dirty="0"/>
                <a:t>=550 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661C19C-BA4C-449B-82D1-4646D6E29037}"/>
              </a:ext>
            </a:extLst>
          </p:cNvPr>
          <p:cNvSpPr txBox="1"/>
          <p:nvPr/>
        </p:nvSpPr>
        <p:spPr>
          <a:xfrm>
            <a:off x="381000" y="6114871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Georgia" pitchFamily="18" charset="0"/>
              </a:rPr>
              <a:t>Result:</a:t>
            </a:r>
            <a:r>
              <a:rPr lang="en-US" dirty="0">
                <a:latin typeface="Georgia" pitchFamily="18" charset="0"/>
              </a:rPr>
              <a:t> literature is rich in observational description, weak in robust causal inference.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27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5"/>
          <p:cNvSpPr txBox="1">
            <a:spLocks/>
          </p:cNvSpPr>
          <p:nvPr/>
        </p:nvSpPr>
        <p:spPr bwMode="auto">
          <a:xfrm>
            <a:off x="4953000" y="0"/>
            <a:ext cx="4191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26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African ag tech change</a:t>
            </a:r>
          </a:p>
        </p:txBody>
      </p:sp>
      <p:pic>
        <p:nvPicPr>
          <p:cNvPr id="9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648200" y="201008"/>
            <a:ext cx="449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Empirical observations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995146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latin typeface="+mn-lt"/>
                <a:cs typeface="Arial" panose="020B0604020202020204" pitchFamily="34" charset="0"/>
              </a:rPr>
              <a:t>Rapid growth of GVCs, esp. in high-value products </a:t>
            </a:r>
            <a:r>
              <a:rPr lang="en-US" dirty="0" err="1">
                <a:latin typeface="+mn-lt"/>
                <a:cs typeface="Arial" panose="020B0604020202020204" pitchFamily="34" charset="0"/>
              </a:rPr>
              <a:t>s.t.</a:t>
            </a:r>
            <a:r>
              <a:rPr lang="en-US" dirty="0">
                <a:latin typeface="+mn-lt"/>
                <a:cs typeface="Arial" panose="020B0604020202020204" pitchFamily="34" charset="0"/>
              </a:rPr>
              <a:t> grades and standards: especially fruits and vegetables, and animal-source foods, responding to growth in consumer demand globally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447650E-83A0-4636-9854-37B4618E6645}"/>
              </a:ext>
            </a:extLst>
          </p:cNvPr>
          <p:cNvGrpSpPr/>
          <p:nvPr/>
        </p:nvGrpSpPr>
        <p:grpSpPr>
          <a:xfrm>
            <a:off x="4114800" y="2286000"/>
            <a:ext cx="4572000" cy="4495800"/>
            <a:chOff x="2324100" y="2362200"/>
            <a:chExt cx="4572000" cy="4495800"/>
          </a:xfrm>
        </p:grpSpPr>
        <p:graphicFrame>
          <p:nvGraphicFramePr>
            <p:cNvPr id="10" name="Chart 9">
              <a:extLst>
                <a:ext uri="{FF2B5EF4-FFF2-40B4-BE49-F238E27FC236}">
                  <a16:creationId xmlns:a16="http://schemas.microsoft.com/office/drawing/2014/main" id="{6F71B85A-1408-4035-8473-11DDD14E6C9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018810740"/>
                </p:ext>
              </p:extLst>
            </p:nvPr>
          </p:nvGraphicFramePr>
          <p:xfrm>
            <a:off x="2527935" y="2941900"/>
            <a:ext cx="4240530" cy="39161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A66FB70-8448-48E1-A2D4-CBB27E5AE974}"/>
                </a:ext>
              </a:extLst>
            </p:cNvPr>
            <p:cNvSpPr/>
            <p:nvPr/>
          </p:nvSpPr>
          <p:spPr>
            <a:xfrm>
              <a:off x="2324100" y="2362200"/>
              <a:ext cx="4572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b="1" dirty="0">
                  <a:latin typeface="+mn-lt"/>
                  <a:ea typeface="Calibri" panose="020F0502020204030204" pitchFamily="34" charset="0"/>
                </a:rPr>
                <a:t>Fruit and Vegetable Exports, 1995-2016 </a:t>
              </a:r>
              <a:br>
                <a:rPr lang="en-GB" sz="2000" b="1" dirty="0">
                  <a:latin typeface="+mn-lt"/>
                  <a:ea typeface="Calibri" panose="020F0502020204030204" pitchFamily="34" charset="0"/>
                </a:rPr>
              </a:br>
              <a:r>
                <a:rPr lang="en-GB" sz="2000" b="1" dirty="0">
                  <a:latin typeface="+mn-lt"/>
                  <a:ea typeface="Calibri" panose="020F0502020204030204" pitchFamily="34" charset="0"/>
                </a:rPr>
                <a:t>(Current USD value, Indexed 1995=100)</a:t>
              </a:r>
              <a:endParaRPr lang="en-US" sz="2000" dirty="0">
                <a:latin typeface="+mn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516DD51-E649-4AC6-AB12-EE39A8925D5A}"/>
              </a:ext>
            </a:extLst>
          </p:cNvPr>
          <p:cNvSpPr txBox="1"/>
          <p:nvPr/>
        </p:nvSpPr>
        <p:spPr>
          <a:xfrm>
            <a:off x="381000" y="2438400"/>
            <a:ext cx="3505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Ag GVC exports heavily concentrated:</a:t>
            </a:r>
          </a:p>
          <a:p>
            <a:pPr marL="342900" indent="-342900">
              <a:buFontTx/>
              <a:buChar char="-"/>
            </a:pPr>
            <a:r>
              <a:rPr lang="en-US" dirty="0"/>
              <a:t>A few countries/region</a:t>
            </a:r>
          </a:p>
          <a:p>
            <a:pPr marL="342900" indent="-342900">
              <a:buFontTx/>
              <a:buChar char="-"/>
            </a:pPr>
            <a:r>
              <a:rPr lang="en-US" dirty="0"/>
              <a:t>A few commodities/ country (e.g., </a:t>
            </a:r>
            <a:r>
              <a:rPr lang="en-GB" dirty="0"/>
              <a:t>oranges or soy in Brazil, bananas or coffee in Colombia)</a:t>
            </a:r>
          </a:p>
          <a:p>
            <a:pPr marL="342900" indent="-342900">
              <a:buFontTx/>
              <a:buChar char="-"/>
            </a:pPr>
            <a:endParaRPr lang="en-GB" dirty="0"/>
          </a:p>
          <a:p>
            <a:r>
              <a:rPr lang="en-GB" dirty="0"/>
              <a:t>Bigger role of GVCs is in FDI/portfolio investment and diffusing innovations.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203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5"/>
          <p:cNvSpPr txBox="1">
            <a:spLocks/>
          </p:cNvSpPr>
          <p:nvPr/>
        </p:nvSpPr>
        <p:spPr bwMode="auto">
          <a:xfrm>
            <a:off x="4953000" y="0"/>
            <a:ext cx="4191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26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African ag tech change</a:t>
            </a:r>
          </a:p>
        </p:txBody>
      </p:sp>
      <p:pic>
        <p:nvPicPr>
          <p:cNvPr id="9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648200" y="201008"/>
            <a:ext cx="449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Empirical observations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995146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latin typeface="+mn-lt"/>
                <a:cs typeface="Arial" panose="020B0604020202020204" pitchFamily="34" charset="0"/>
              </a:rPr>
              <a:t>But low value/weight and perishability mean domestic market opportunities &gt;&gt; int’l trade. Globally, only 23% of food production is traded internationally. In low-income range, gross exports/imports consistently &lt;20% of production.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135" y="2582409"/>
            <a:ext cx="7923730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450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5"/>
          <p:cNvSpPr txBox="1">
            <a:spLocks/>
          </p:cNvSpPr>
          <p:nvPr/>
        </p:nvSpPr>
        <p:spPr bwMode="auto">
          <a:xfrm>
            <a:off x="4953000" y="0"/>
            <a:ext cx="4191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26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African ag tech change</a:t>
            </a:r>
          </a:p>
        </p:txBody>
      </p:sp>
      <p:pic>
        <p:nvPicPr>
          <p:cNvPr id="9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038600" y="201008"/>
            <a:ext cx="510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stages AVC transformation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995146"/>
            <a:ext cx="89535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u="sng" dirty="0">
                <a:latin typeface="+mn-lt"/>
                <a:cs typeface="Arial" panose="020B0604020202020204" pitchFamily="34" charset="0"/>
              </a:rPr>
              <a:t>1. Traditional stage</a:t>
            </a:r>
          </a:p>
          <a:p>
            <a:pPr lvl="0"/>
            <a:endParaRPr lang="en-US" dirty="0">
              <a:latin typeface="+mn-lt"/>
              <a:cs typeface="Arial" panose="020B0604020202020204" pitchFamily="34" charset="0"/>
            </a:endParaRPr>
          </a:p>
          <a:p>
            <a:pPr lvl="0"/>
            <a:r>
              <a:rPr lang="en-US" dirty="0">
                <a:latin typeface="+mn-lt"/>
                <a:cs typeface="Arial" panose="020B0604020202020204" pitchFamily="34" charset="0"/>
              </a:rPr>
              <a:t>Predominantly rural and low-income populations</a:t>
            </a:r>
          </a:p>
          <a:p>
            <a:pPr lvl="0"/>
            <a:endParaRPr lang="en-US" dirty="0">
              <a:latin typeface="+mn-lt"/>
              <a:cs typeface="Arial" panose="020B0604020202020204" pitchFamily="34" charset="0"/>
            </a:endParaRPr>
          </a:p>
          <a:p>
            <a:pPr lvl="0"/>
            <a:r>
              <a:rPr lang="en-US" dirty="0">
                <a:latin typeface="+mn-lt"/>
                <a:cs typeface="Arial" panose="020B0604020202020204" pitchFamily="34" charset="0"/>
              </a:rPr>
              <a:t>Mainly small, semi-subsistence producers using basic technologies</a:t>
            </a:r>
          </a:p>
          <a:p>
            <a:pPr lvl="0"/>
            <a:endParaRPr lang="en-US" dirty="0">
              <a:latin typeface="+mn-lt"/>
              <a:cs typeface="Arial" panose="020B0604020202020204" pitchFamily="34" charset="0"/>
            </a:endParaRPr>
          </a:p>
          <a:p>
            <a:pPr lvl="0"/>
            <a:r>
              <a:rPr lang="en-US" dirty="0">
                <a:latin typeface="+mn-lt"/>
                <a:cs typeface="Arial" panose="020B0604020202020204" pitchFamily="34" charset="0"/>
              </a:rPr>
              <a:t>Periodic spot market exchange dominates</a:t>
            </a:r>
          </a:p>
          <a:p>
            <a:pPr lvl="0"/>
            <a:endParaRPr lang="en-US" dirty="0">
              <a:latin typeface="+mn-lt"/>
              <a:cs typeface="Arial" panose="020B0604020202020204" pitchFamily="34" charset="0"/>
            </a:endParaRPr>
          </a:p>
          <a:p>
            <a:pPr lvl="0"/>
            <a:r>
              <a:rPr lang="en-US" dirty="0">
                <a:latin typeface="+mn-lt"/>
                <a:cs typeface="Arial" panose="020B0604020202020204" pitchFamily="34" charset="0"/>
              </a:rPr>
              <a:t>Weak comms/transport infrastructure w/low spatiotemporal integration</a:t>
            </a:r>
          </a:p>
          <a:p>
            <a:pPr lvl="0"/>
            <a:endParaRPr lang="en-US" dirty="0">
              <a:latin typeface="+mn-lt"/>
              <a:cs typeface="Arial" panose="020B0604020202020204" pitchFamily="34" charset="0"/>
            </a:endParaRPr>
          </a:p>
          <a:p>
            <a:pPr lvl="0"/>
            <a:r>
              <a:rPr lang="en-US" dirty="0">
                <a:latin typeface="+mn-lt"/>
                <a:cs typeface="Arial" panose="020B0604020202020204" pitchFamily="34" charset="0"/>
              </a:rPr>
              <a:t>Traded foods mainly unprocessed, undifferentiated, non-perishables</a:t>
            </a:r>
          </a:p>
          <a:p>
            <a:pPr lvl="0"/>
            <a:endParaRPr lang="en-US" dirty="0">
              <a:latin typeface="+mn-lt"/>
              <a:cs typeface="Arial" panose="020B0604020202020204" pitchFamily="34" charset="0"/>
            </a:endParaRPr>
          </a:p>
          <a:p>
            <a:pPr lvl="0"/>
            <a:r>
              <a:rPr lang="en-US" dirty="0">
                <a:latin typeface="+mn-lt"/>
                <a:cs typeface="Arial" panose="020B0604020202020204" pitchFamily="34" charset="0"/>
              </a:rPr>
              <a:t>Informal contracts enforced largely by reputational mechanisms</a:t>
            </a:r>
          </a:p>
          <a:p>
            <a:pPr lvl="0"/>
            <a:endParaRPr lang="en-US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405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5"/>
          <p:cNvSpPr txBox="1">
            <a:spLocks/>
          </p:cNvSpPr>
          <p:nvPr/>
        </p:nvSpPr>
        <p:spPr bwMode="auto">
          <a:xfrm>
            <a:off x="4953000" y="0"/>
            <a:ext cx="4191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26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African ag tech change</a:t>
            </a:r>
          </a:p>
        </p:txBody>
      </p:sp>
      <p:pic>
        <p:nvPicPr>
          <p:cNvPr id="9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038600" y="201008"/>
            <a:ext cx="510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stages AVC transformation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995146"/>
            <a:ext cx="89535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u="sng" dirty="0">
                <a:latin typeface="+mn-lt"/>
                <a:cs typeface="Arial" panose="020B0604020202020204" pitchFamily="34" charset="0"/>
              </a:rPr>
              <a:t>2. Transitional stage</a:t>
            </a:r>
          </a:p>
          <a:p>
            <a:pPr lvl="0"/>
            <a:endParaRPr lang="en-US" dirty="0">
              <a:latin typeface="+mn-lt"/>
              <a:cs typeface="Arial" panose="020B0604020202020204" pitchFamily="34" charset="0"/>
            </a:endParaRPr>
          </a:p>
          <a:p>
            <a:pPr lvl="0"/>
            <a:r>
              <a:rPr lang="en-US" dirty="0">
                <a:latin typeface="+mn-lt"/>
                <a:cs typeface="Arial" panose="020B0604020202020204" pitchFamily="34" charset="0"/>
              </a:rPr>
              <a:t>Urbanization elongates value chains</a:t>
            </a:r>
          </a:p>
          <a:p>
            <a:pPr lvl="0"/>
            <a:endParaRPr lang="en-US" dirty="0">
              <a:latin typeface="+mn-lt"/>
              <a:cs typeface="Arial" panose="020B0604020202020204" pitchFamily="34" charset="0"/>
            </a:endParaRPr>
          </a:p>
          <a:p>
            <a:r>
              <a:rPr lang="en-US" dirty="0">
                <a:cs typeface="Arial" panose="020B0604020202020204" pitchFamily="34" charset="0"/>
              </a:rPr>
              <a:t>Commercially oriented peri-urban producers emerge</a:t>
            </a:r>
          </a:p>
          <a:p>
            <a:pPr lvl="0"/>
            <a:endParaRPr lang="en-US" dirty="0">
              <a:latin typeface="+mn-lt"/>
              <a:cs typeface="Arial" panose="020B0604020202020204" pitchFamily="34" charset="0"/>
            </a:endParaRPr>
          </a:p>
          <a:p>
            <a:pPr lvl="0"/>
            <a:r>
              <a:rPr lang="en-US" dirty="0">
                <a:latin typeface="+mn-lt"/>
                <a:cs typeface="Arial" panose="020B0604020202020204" pitchFamily="34" charset="0"/>
              </a:rPr>
              <a:t>Growing incomes drive demand for higher-value products</a:t>
            </a:r>
          </a:p>
          <a:p>
            <a:pPr lvl="0"/>
            <a:endParaRPr lang="en-US" dirty="0">
              <a:latin typeface="+mn-lt"/>
              <a:cs typeface="Arial" panose="020B0604020202020204" pitchFamily="34" charset="0"/>
            </a:endParaRPr>
          </a:p>
          <a:p>
            <a:pPr lvl="0"/>
            <a:r>
              <a:rPr lang="en-US" dirty="0">
                <a:latin typeface="+mn-lt"/>
                <a:cs typeface="Arial" panose="020B0604020202020204" pitchFamily="34" charset="0"/>
              </a:rPr>
              <a:t>Public grades and standards begin to emerge</a:t>
            </a:r>
          </a:p>
          <a:p>
            <a:pPr lvl="0"/>
            <a:endParaRPr lang="en-US" dirty="0">
              <a:latin typeface="+mn-lt"/>
              <a:cs typeface="Arial" panose="020B0604020202020204" pitchFamily="34" charset="0"/>
            </a:endParaRPr>
          </a:p>
          <a:p>
            <a:pPr lvl="0"/>
            <a:r>
              <a:rPr lang="en-US" dirty="0">
                <a:latin typeface="+mn-lt"/>
                <a:cs typeface="Arial" panose="020B0604020202020204" pitchFamily="34" charset="0"/>
              </a:rPr>
              <a:t>Post-harvest value addition (logistics, packaging, processing, wholesaling, retailing) increases rapidly</a:t>
            </a:r>
          </a:p>
          <a:p>
            <a:pPr lvl="0"/>
            <a:endParaRPr lang="en-US" dirty="0">
              <a:latin typeface="+mn-lt"/>
              <a:cs typeface="Arial" panose="020B0604020202020204" pitchFamily="34" charset="0"/>
            </a:endParaRPr>
          </a:p>
          <a:p>
            <a:pPr lvl="0"/>
            <a:r>
              <a:rPr lang="en-US" dirty="0">
                <a:latin typeface="+mn-lt"/>
                <a:cs typeface="Arial" panose="020B0604020202020204" pitchFamily="34" charset="0"/>
              </a:rPr>
              <a:t>Contract farming emerges, J-curve in post-harvest concentration</a:t>
            </a:r>
          </a:p>
          <a:p>
            <a:pPr lvl="0"/>
            <a:endParaRPr lang="en-US" dirty="0">
              <a:latin typeface="+mn-lt"/>
              <a:cs typeface="Arial" panose="020B0604020202020204" pitchFamily="34" charset="0"/>
            </a:endParaRPr>
          </a:p>
          <a:p>
            <a:pPr lvl="0"/>
            <a:endParaRPr lang="en-US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397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5"/>
          <p:cNvSpPr txBox="1">
            <a:spLocks/>
          </p:cNvSpPr>
          <p:nvPr/>
        </p:nvSpPr>
        <p:spPr bwMode="auto">
          <a:xfrm>
            <a:off x="4953000" y="0"/>
            <a:ext cx="4191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26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African ag tech change</a:t>
            </a:r>
          </a:p>
        </p:txBody>
      </p:sp>
      <p:pic>
        <p:nvPicPr>
          <p:cNvPr id="9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038600" y="201008"/>
            <a:ext cx="510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stages AVC transformation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995146"/>
            <a:ext cx="89535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u="sng" dirty="0">
                <a:latin typeface="+mn-lt"/>
                <a:cs typeface="Arial" panose="020B0604020202020204" pitchFamily="34" charset="0"/>
              </a:rPr>
              <a:t>3. Modern stage</a:t>
            </a:r>
          </a:p>
          <a:p>
            <a:pPr lvl="0"/>
            <a:r>
              <a:rPr lang="en-US" dirty="0">
                <a:latin typeface="+mn-lt"/>
                <a:cs typeface="Arial" panose="020B0604020202020204" pitchFamily="34" charset="0"/>
              </a:rPr>
              <a:t>Urban demand now drives entire value chain</a:t>
            </a:r>
          </a:p>
          <a:p>
            <a:pPr lvl="0"/>
            <a:endParaRPr lang="en-US" dirty="0">
              <a:latin typeface="+mn-lt"/>
              <a:cs typeface="Arial" panose="020B0604020202020204" pitchFamily="34" charset="0"/>
            </a:endParaRPr>
          </a:p>
          <a:p>
            <a:pPr lvl="0"/>
            <a:r>
              <a:rPr lang="en-US" dirty="0">
                <a:latin typeface="+mn-lt"/>
                <a:cs typeface="Arial" panose="020B0604020202020204" pitchFamily="34" charset="0"/>
              </a:rPr>
              <a:t>Must reach further into countryside – cold chains, long haul transport</a:t>
            </a:r>
          </a:p>
          <a:p>
            <a:pPr lvl="0"/>
            <a:endParaRPr lang="en-US" dirty="0">
              <a:latin typeface="+mn-lt"/>
              <a:cs typeface="Arial" panose="020B0604020202020204" pitchFamily="34" charset="0"/>
            </a:endParaRPr>
          </a:p>
          <a:p>
            <a:pPr lvl="0"/>
            <a:r>
              <a:rPr lang="en-US" dirty="0">
                <a:latin typeface="+mn-lt"/>
                <a:cs typeface="Arial" panose="020B0604020202020204" pitchFamily="34" charset="0"/>
              </a:rPr>
              <a:t>Private standards/differentiation proliferate and eclipse public ones</a:t>
            </a:r>
          </a:p>
          <a:p>
            <a:pPr lvl="0"/>
            <a:endParaRPr lang="en-US" dirty="0">
              <a:latin typeface="+mn-lt"/>
              <a:cs typeface="Arial" panose="020B0604020202020204" pitchFamily="34" charset="0"/>
            </a:endParaRPr>
          </a:p>
          <a:p>
            <a:pPr lvl="0"/>
            <a:r>
              <a:rPr lang="en-US" dirty="0">
                <a:latin typeface="+mn-lt"/>
                <a:cs typeface="Arial" panose="020B0604020202020204" pitchFamily="34" charset="0"/>
              </a:rPr>
              <a:t>Non-nutritive attributes become important product attributes</a:t>
            </a:r>
          </a:p>
          <a:p>
            <a:pPr lvl="0"/>
            <a:endParaRPr lang="en-US" dirty="0">
              <a:latin typeface="+mn-lt"/>
              <a:cs typeface="Arial" panose="020B0604020202020204" pitchFamily="34" charset="0"/>
            </a:endParaRPr>
          </a:p>
          <a:p>
            <a:pPr lvl="0"/>
            <a:r>
              <a:rPr lang="en-US" dirty="0">
                <a:latin typeface="+mn-lt"/>
                <a:cs typeface="Arial" panose="020B0604020202020204" pitchFamily="34" charset="0"/>
              </a:rPr>
              <a:t>Drives vertical integration and long-term contracting</a:t>
            </a:r>
          </a:p>
          <a:p>
            <a:pPr lvl="0"/>
            <a:endParaRPr lang="en-US" dirty="0">
              <a:latin typeface="+mn-lt"/>
              <a:cs typeface="Arial" panose="020B0604020202020204" pitchFamily="34" charset="0"/>
            </a:endParaRPr>
          </a:p>
          <a:p>
            <a:pPr lvl="0"/>
            <a:r>
              <a:rPr lang="en-US" dirty="0">
                <a:latin typeface="+mn-lt"/>
                <a:cs typeface="Arial" panose="020B0604020202020204" pitchFamily="34" charset="0"/>
              </a:rPr>
              <a:t>Rapid growth in food away from home and in convenience processing/packaging for food retail</a:t>
            </a:r>
          </a:p>
          <a:p>
            <a:pPr lvl="0"/>
            <a:endParaRPr lang="en-US" dirty="0">
              <a:latin typeface="+mn-lt"/>
              <a:cs typeface="Arial" panose="020B0604020202020204" pitchFamily="34" charset="0"/>
            </a:endParaRPr>
          </a:p>
          <a:p>
            <a:pPr lvl="0"/>
            <a:r>
              <a:rPr lang="en-US" dirty="0">
                <a:latin typeface="+mn-lt"/>
                <a:cs typeface="Arial" panose="020B0604020202020204" pitchFamily="34" charset="0"/>
              </a:rPr>
              <a:t>Capital intensity, FDI (esp. in 3PL) and labor productivity grow fast</a:t>
            </a:r>
          </a:p>
        </p:txBody>
      </p:sp>
    </p:spTree>
    <p:extLst>
      <p:ext uri="{BB962C8B-B14F-4D97-AF65-F5344CB8AC3E}">
        <p14:creationId xmlns:p14="http://schemas.microsoft.com/office/powerpoint/2010/main" val="264032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380999" y="1066800"/>
            <a:ext cx="8468033" cy="13716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>
                <a:cs typeface="Arial" panose="020B0604020202020204" pitchFamily="34" charset="0"/>
              </a:rPr>
              <a:t>The process of structural transformation involves:</a:t>
            </a:r>
          </a:p>
          <a:p>
            <a:pPr>
              <a:buFontTx/>
              <a:buChar char="-"/>
            </a:pPr>
            <a:r>
              <a:rPr lang="en-US" sz="2400" dirty="0">
                <a:cs typeface="Arial" panose="020B0604020202020204" pitchFamily="34" charset="0"/>
              </a:rPr>
              <a:t>Rising agricultural productivity</a:t>
            </a:r>
          </a:p>
          <a:p>
            <a:pPr>
              <a:buFontTx/>
              <a:buChar char="-"/>
            </a:pPr>
            <a:r>
              <a:rPr lang="en-US" sz="2400" dirty="0">
                <a:cs typeface="Arial" panose="020B0604020202020204" pitchFamily="34" charset="0"/>
              </a:rPr>
              <a:t>Reduction in agriculture’s share of output and employment</a:t>
            </a:r>
          </a:p>
          <a:p>
            <a:pPr>
              <a:buFontTx/>
              <a:buChar char="-"/>
            </a:pPr>
            <a:r>
              <a:rPr lang="en-US" sz="2400" dirty="0">
                <a:cs typeface="Arial" panose="020B0604020202020204" pitchFamily="34" charset="0"/>
              </a:rPr>
              <a:t>Growing farm and non-farm incomes</a:t>
            </a:r>
          </a:p>
          <a:p>
            <a:pPr>
              <a:buFontTx/>
              <a:buChar char="-"/>
            </a:pPr>
            <a:r>
              <a:rPr lang="en-US" sz="2400" dirty="0">
                <a:cs typeface="Arial" panose="020B0604020202020204" pitchFamily="34" charset="0"/>
              </a:rPr>
              <a:t>Improved spatial and factor/product market integration</a:t>
            </a:r>
          </a:p>
          <a:p>
            <a:pPr>
              <a:buFontTx/>
              <a:buChar char="-"/>
            </a:pPr>
            <a:r>
              <a:rPr lang="en-US" sz="2400" dirty="0">
                <a:cs typeface="Arial" panose="020B0604020202020204" pitchFamily="34" charset="0"/>
              </a:rPr>
              <a:t>Migration to non-farm sector and urban locations</a:t>
            </a:r>
          </a:p>
          <a:p>
            <a:pPr>
              <a:buFontTx/>
              <a:buChar char="-"/>
            </a:pPr>
            <a:r>
              <a:rPr lang="en-US" sz="2400" dirty="0">
                <a:cs typeface="Arial" panose="020B0604020202020204" pitchFamily="34" charset="0"/>
              </a:rPr>
              <a:t>Dietary/nutritional transition</a:t>
            </a:r>
          </a:p>
        </p:txBody>
      </p:sp>
      <p:pic>
        <p:nvPicPr>
          <p:cNvPr id="8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4615015" y="212246"/>
            <a:ext cx="457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Structural transformation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006DBE-F0BC-4A60-9EC7-F3F9CF7C8F03}"/>
              </a:ext>
            </a:extLst>
          </p:cNvPr>
          <p:cNvSpPr txBox="1"/>
          <p:nvPr/>
        </p:nvSpPr>
        <p:spPr>
          <a:xfrm>
            <a:off x="457200" y="4549676"/>
            <a:ext cx="518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Arial" panose="020B0604020202020204" pitchFamily="34" charset="0"/>
              </a:rPr>
              <a:t>Typically captured by stylized 2 sector (dual economy – ag/industry) models … </a:t>
            </a:r>
          </a:p>
          <a:p>
            <a:r>
              <a:rPr lang="en-US" dirty="0">
                <a:cs typeface="Arial" panose="020B0604020202020204" pitchFamily="34" charset="0"/>
              </a:rPr>
              <a:t>that assume no intermediation nor value addition b/n farmers-consumers!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F153A0-974C-48AD-A940-45961888D9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300" r="703"/>
          <a:stretch/>
        </p:blipFill>
        <p:spPr>
          <a:xfrm>
            <a:off x="5638800" y="3815042"/>
            <a:ext cx="2713013" cy="303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3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5"/>
          <p:cNvSpPr txBox="1">
            <a:spLocks/>
          </p:cNvSpPr>
          <p:nvPr/>
        </p:nvSpPr>
        <p:spPr bwMode="auto">
          <a:xfrm>
            <a:off x="4953000" y="0"/>
            <a:ext cx="4191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26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African ag tech change</a:t>
            </a:r>
          </a:p>
        </p:txBody>
      </p:sp>
      <p:pic>
        <p:nvPicPr>
          <p:cNvPr id="9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419600" y="201008"/>
            <a:ext cx="472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post-harvest revolutions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995146"/>
            <a:ext cx="8953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u="sng" dirty="0">
                <a:latin typeface="+mn-lt"/>
                <a:cs typeface="Arial" panose="020B0604020202020204" pitchFamily="34" charset="0"/>
              </a:rPr>
              <a:t>1. Supermarket/retail revolution</a:t>
            </a:r>
          </a:p>
          <a:p>
            <a:pPr lvl="0"/>
            <a:r>
              <a:rPr lang="en-US" dirty="0">
                <a:latin typeface="+mn-lt"/>
                <a:cs typeface="Arial" panose="020B0604020202020204" pitchFamily="34" charset="0"/>
              </a:rPr>
              <a:t>Unprecedentedly rapid growth; </a:t>
            </a:r>
            <a:r>
              <a:rPr lang="en-US" dirty="0" err="1">
                <a:latin typeface="+mn-lt"/>
                <a:cs typeface="Arial" panose="020B0604020202020204" pitchFamily="34" charset="0"/>
              </a:rPr>
              <a:t>multinationally</a:t>
            </a:r>
            <a:r>
              <a:rPr lang="en-US" dirty="0">
                <a:latin typeface="+mn-lt"/>
                <a:cs typeface="Arial" panose="020B0604020202020204" pitchFamily="34" charset="0"/>
              </a:rPr>
              <a:t> FDI initially important but yields to local/regionals; regionals key in third wave markets.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6756D97-8036-4033-A93E-C5D4D460BD5A}"/>
              </a:ext>
            </a:extLst>
          </p:cNvPr>
          <p:cNvGrpSpPr/>
          <p:nvPr/>
        </p:nvGrpSpPr>
        <p:grpSpPr>
          <a:xfrm>
            <a:off x="439447" y="2351915"/>
            <a:ext cx="7960305" cy="4484386"/>
            <a:chOff x="430546" y="1842221"/>
            <a:chExt cx="7338967" cy="405018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1E6DE1C-2693-4B3B-B026-507525ECE9EB}"/>
                </a:ext>
              </a:extLst>
            </p:cNvPr>
            <p:cNvSpPr/>
            <p:nvPr/>
          </p:nvSpPr>
          <p:spPr>
            <a:xfrm>
              <a:off x="772203" y="5153743"/>
              <a:ext cx="6655653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GB" sz="1400" dirty="0"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Data source: </a:t>
              </a:r>
              <a:r>
                <a:rPr lang="en-GB" sz="1400" u="sng" dirty="0">
                  <a:solidFill>
                    <a:srgbClr val="0563C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  <a:hlinkClick r:id="rId4"/>
                </a:rPr>
                <a:t>www.Planetretail.net</a:t>
              </a:r>
              <a:r>
                <a:rPr lang="en-GB" sz="1400" dirty="0"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. First wave: Botswana, Namibia and South Africa. Second wave: Kenya, Madagascar, Malawi, Mozambique, Tanzania, Zambia , Zimbabwe. Third wave: Angola, Ghana, Nigeria, Senegal. 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0931328-699A-4085-926C-7A033527DFEA}"/>
                </a:ext>
              </a:extLst>
            </p:cNvPr>
            <p:cNvSpPr/>
            <p:nvPr/>
          </p:nvSpPr>
          <p:spPr>
            <a:xfrm>
              <a:off x="430546" y="1842221"/>
              <a:ext cx="7338967" cy="305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GB" sz="1600" b="1" dirty="0">
                  <a:solidFill>
                    <a:srgbClr val="000000"/>
                  </a:solidFill>
                  <a:latin typeface="+mn-lt"/>
                  <a:ea typeface="Times New Roman" panose="02020603050405020304" pitchFamily="18" charset="0"/>
                  <a:cs typeface="Arial" panose="020B0604020202020204" pitchFamily="34" charset="0"/>
                </a:rPr>
                <a:t>Total edible grocery sales of leading retail chains in Africa, 2002-2018 (nominal USD </a:t>
              </a:r>
              <a:r>
                <a:rPr lang="en-GB" sz="1600" b="1" dirty="0" err="1">
                  <a:solidFill>
                    <a:srgbClr val="000000"/>
                  </a:solidFill>
                  <a:latin typeface="+mn-lt"/>
                  <a:ea typeface="Times New Roman" panose="02020603050405020304" pitchFamily="18" charset="0"/>
                  <a:cs typeface="Arial" panose="020B0604020202020204" pitchFamily="34" charset="0"/>
                </a:rPr>
                <a:t>mn</a:t>
              </a:r>
              <a:r>
                <a:rPr lang="en-GB" sz="1600" b="1" dirty="0">
                  <a:solidFill>
                    <a:srgbClr val="000000"/>
                  </a:solidFill>
                  <a:latin typeface="+mn-lt"/>
                  <a:ea typeface="Times New Roman" panose="02020603050405020304" pitchFamily="18" charset="0"/>
                  <a:cs typeface="Arial" panose="020B0604020202020204" pitchFamily="34" charset="0"/>
                </a:rPr>
                <a:t>)</a:t>
              </a:r>
              <a:endParaRPr lang="en-US" sz="16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A493314-9C04-4EFC-A0A7-3BC91D095718}"/>
                </a:ext>
              </a:extLst>
            </p:cNvPr>
            <p:cNvGrpSpPr/>
            <p:nvPr/>
          </p:nvGrpSpPr>
          <p:grpSpPr>
            <a:xfrm>
              <a:off x="666589" y="2185167"/>
              <a:ext cx="6572411" cy="2968576"/>
              <a:chOff x="1672562" y="2033788"/>
              <a:chExt cx="6257366" cy="251443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28D8F193-82FF-4284-8F5E-2E2490A8BF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2043" t="75433" r="2600"/>
              <a:stretch/>
            </p:blipFill>
            <p:spPr>
              <a:xfrm>
                <a:off x="1791381" y="2555184"/>
                <a:ext cx="6138547" cy="1993039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B0BB4676-6FAD-46A4-B110-585C6854915D}"/>
                  </a:ext>
                </a:extLst>
              </p:cNvPr>
              <p:cNvPicPr/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963" r="2538" b="81991"/>
              <a:stretch/>
            </p:blipFill>
            <p:spPr bwMode="auto">
              <a:xfrm>
                <a:off x="1672562" y="2033788"/>
                <a:ext cx="6253529" cy="53482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312949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5"/>
          <p:cNvSpPr txBox="1">
            <a:spLocks/>
          </p:cNvSpPr>
          <p:nvPr/>
        </p:nvSpPr>
        <p:spPr bwMode="auto">
          <a:xfrm>
            <a:off x="4953000" y="0"/>
            <a:ext cx="4191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26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African ag tech change</a:t>
            </a:r>
          </a:p>
        </p:txBody>
      </p:sp>
      <p:pic>
        <p:nvPicPr>
          <p:cNvPr id="9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419600" y="201008"/>
            <a:ext cx="472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post-harvest revolutions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995146"/>
            <a:ext cx="8953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u="sng" dirty="0">
                <a:latin typeface="+mn-lt"/>
                <a:cs typeface="Arial" panose="020B0604020202020204" pitchFamily="34" charset="0"/>
              </a:rPr>
              <a:t>2. Food services revolution</a:t>
            </a:r>
          </a:p>
          <a:p>
            <a:pPr lvl="0"/>
            <a:r>
              <a:rPr lang="en-US" dirty="0">
                <a:latin typeface="+mn-lt"/>
                <a:cs typeface="Arial" panose="020B0604020202020204" pitchFamily="34" charset="0"/>
              </a:rPr>
              <a:t>Unprecedentedly rapid growth; </a:t>
            </a:r>
            <a:r>
              <a:rPr lang="en-US" dirty="0" err="1">
                <a:latin typeface="+mn-lt"/>
                <a:cs typeface="Arial" panose="020B0604020202020204" pitchFamily="34" charset="0"/>
              </a:rPr>
              <a:t>multinationally</a:t>
            </a:r>
            <a:r>
              <a:rPr lang="en-US" dirty="0">
                <a:latin typeface="+mn-lt"/>
                <a:cs typeface="Arial" panose="020B0604020202020204" pitchFamily="34" charset="0"/>
              </a:rPr>
              <a:t> FDI initially important but yields to local/regionals; driven heavily by rising shadow wages and women entering workforce; capital-intensive; branding is key.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57AFCF3-BB76-412D-8B13-939FE989FFEF}"/>
              </a:ext>
            </a:extLst>
          </p:cNvPr>
          <p:cNvGrpSpPr/>
          <p:nvPr/>
        </p:nvGrpSpPr>
        <p:grpSpPr>
          <a:xfrm>
            <a:off x="537935" y="2514600"/>
            <a:ext cx="8401050" cy="3276600"/>
            <a:chOff x="208756" y="1185949"/>
            <a:chExt cx="8610600" cy="369085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BBF9274-097B-4DFE-928B-634A5417A0DA}"/>
                </a:ext>
              </a:extLst>
            </p:cNvPr>
            <p:cNvSpPr/>
            <p:nvPr/>
          </p:nvSpPr>
          <p:spPr>
            <a:xfrm>
              <a:off x="208756" y="1185949"/>
              <a:ext cx="8610600" cy="3973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1600" b="1" dirty="0"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Gross sales </a:t>
              </a:r>
              <a:r>
                <a:rPr lang="en-GB" sz="1600" b="1" dirty="0">
                  <a:solidFill>
                    <a:srgbClr val="000000"/>
                  </a:solidFill>
                  <a:latin typeface="+mn-lt"/>
                  <a:ea typeface="Times New Roman" panose="02020603050405020304" pitchFamily="18" charset="0"/>
                  <a:cs typeface="Arial" panose="020B0604020202020204" pitchFamily="34" charset="0"/>
                </a:rPr>
                <a:t>leading café, fast food, restaurant chains in Africa, 2008-2018 (nominal USD </a:t>
              </a:r>
              <a:r>
                <a:rPr lang="en-GB" sz="1600" b="1" dirty="0" err="1">
                  <a:solidFill>
                    <a:srgbClr val="000000"/>
                  </a:solidFill>
                  <a:latin typeface="+mn-lt"/>
                  <a:ea typeface="Times New Roman" panose="02020603050405020304" pitchFamily="18" charset="0"/>
                  <a:cs typeface="Arial" panose="020B0604020202020204" pitchFamily="34" charset="0"/>
                </a:rPr>
                <a:t>mn</a:t>
              </a:r>
              <a:r>
                <a:rPr lang="en-GB" sz="1600" b="1" dirty="0">
                  <a:solidFill>
                    <a:srgbClr val="000000"/>
                  </a:solidFill>
                  <a:latin typeface="+mn-lt"/>
                  <a:ea typeface="Times New Roman" panose="02020603050405020304" pitchFamily="18" charset="0"/>
                  <a:cs typeface="Arial" panose="020B0604020202020204" pitchFamily="34" charset="0"/>
                </a:rPr>
                <a:t>)</a:t>
              </a:r>
              <a:endParaRPr lang="en-US" sz="16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4DE7F36-49DE-440A-9DC6-C10D8B792256}"/>
                </a:ext>
              </a:extLst>
            </p:cNvPr>
            <p:cNvGrpSpPr/>
            <p:nvPr/>
          </p:nvGrpSpPr>
          <p:grpSpPr>
            <a:xfrm>
              <a:off x="1103313" y="1701906"/>
              <a:ext cx="6821487" cy="3174894"/>
              <a:chOff x="1675606" y="2590800"/>
              <a:chExt cx="5945187" cy="2743200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07E8E275-9764-42B9-A359-42FB76A37A77}"/>
                  </a:ext>
                </a:extLst>
              </p:cNvPr>
              <p:cNvPicPr/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" t="67475" b="4128"/>
              <a:stretch/>
            </p:blipFill>
            <p:spPr bwMode="auto">
              <a:xfrm>
                <a:off x="1675606" y="3352800"/>
                <a:ext cx="5945187" cy="19812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C26D9760-3F11-415B-A523-E1C4D1AFF293}"/>
                  </a:ext>
                </a:extLst>
              </p:cNvPr>
              <p:cNvPicPr/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33" b="91605"/>
              <a:stretch/>
            </p:blipFill>
            <p:spPr bwMode="auto">
              <a:xfrm>
                <a:off x="2057399" y="2590800"/>
                <a:ext cx="5563394" cy="762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272DF0C3-B32E-41B8-9919-61C960BD731E}"/>
              </a:ext>
            </a:extLst>
          </p:cNvPr>
          <p:cNvSpPr/>
          <p:nvPr/>
        </p:nvSpPr>
        <p:spPr>
          <a:xfrm>
            <a:off x="1195160" y="5842337"/>
            <a:ext cx="7086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Data source: retail food service chain-country pairs from </a:t>
            </a:r>
            <a:r>
              <a:rPr lang="en-US" sz="1000" u="sng" dirty="0">
                <a:solidFill>
                  <a:srgbClr val="0563C1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www.Planetretail.net</a:t>
            </a:r>
            <a:r>
              <a:rPr lang="en-US" sz="1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. Firms represented: </a:t>
            </a:r>
            <a:r>
              <a:rPr lang="en-US" sz="1000" i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Fast Food Restaurants</a:t>
            </a:r>
            <a:r>
              <a:rPr lang="en-US" sz="1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: A&amp;W All American Food; Baskin-Robbins; Burger King; California; Cold Stone Creamery; Domino's; Doña </a:t>
            </a:r>
            <a:r>
              <a:rPr lang="en-US" sz="1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Tota</a:t>
            </a:r>
            <a:r>
              <a:rPr lang="en-US" sz="1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; East Dawning; Harajuku Delights; KFC; Long John Silver's; McDonald's; Pizza Hut; Seaport; Subway; Taco Bell; Taco Bell Grande; Wendy's. </a:t>
            </a:r>
            <a:r>
              <a:rPr lang="en-US" sz="1000" i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Cafés</a:t>
            </a:r>
            <a:r>
              <a:rPr lang="en-US" sz="1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: 85 degrees C; Au Bon Pain; Cafe Brio; Dunkin' Donuts; Pacific Coffee; </a:t>
            </a:r>
            <a:r>
              <a:rPr lang="en-US" sz="1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Sanborns</a:t>
            </a:r>
            <a:r>
              <a:rPr lang="en-US" sz="1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Café; Starbucks; Restaurants: Afternoon Tea; Applebee's; BHG Kitchen; Chili´s; IHOP; KAZOKUTEI; Little Sheep; </a:t>
            </a:r>
            <a:r>
              <a:rPr lang="en-US" sz="1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LongHorn</a:t>
            </a:r>
            <a:r>
              <a:rPr lang="en-US" sz="1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Steakhouse; Maxim's; Olive Garden; Red Lobster; Rock and Roll; S&amp;R QSR; SHUN-NO-MAI; Super Quick; The Capital Grille; </a:t>
            </a:r>
            <a:r>
              <a:rPr lang="en-US" sz="1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Vips</a:t>
            </a:r>
            <a:r>
              <a:rPr lang="en-US" sz="1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4673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5"/>
          <p:cNvSpPr txBox="1">
            <a:spLocks/>
          </p:cNvSpPr>
          <p:nvPr/>
        </p:nvSpPr>
        <p:spPr bwMode="auto">
          <a:xfrm>
            <a:off x="4953000" y="0"/>
            <a:ext cx="4191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26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African ag tech change</a:t>
            </a:r>
          </a:p>
        </p:txBody>
      </p:sp>
      <p:pic>
        <p:nvPicPr>
          <p:cNvPr id="9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419600" y="201008"/>
            <a:ext cx="472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post-harvest revolutions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995146"/>
            <a:ext cx="89535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u="sng" dirty="0">
                <a:latin typeface="+mn-lt"/>
                <a:cs typeface="Arial" panose="020B0604020202020204" pitchFamily="34" charset="0"/>
              </a:rPr>
              <a:t>3. ‘Quiet’ revolution in intermediation/third-party logistics</a:t>
            </a:r>
          </a:p>
          <a:p>
            <a:pPr lvl="0"/>
            <a:r>
              <a:rPr lang="en-US" dirty="0">
                <a:latin typeface="+mn-lt"/>
                <a:cs typeface="Arial" panose="020B0604020202020204" pitchFamily="34" charset="0"/>
              </a:rPr>
              <a:t>Longer supply chains, stricter standards, greater capital-intensity put a greater premium on logistics and processing (e.g., transport, cold storage, preservation). Significant economies of scope/scale. </a:t>
            </a:r>
          </a:p>
          <a:p>
            <a:pPr lvl="0"/>
            <a:endParaRPr lang="en-US" dirty="0">
              <a:latin typeface="+mn-lt"/>
              <a:cs typeface="Arial" panose="020B0604020202020204" pitchFamily="34" charset="0"/>
            </a:endParaRPr>
          </a:p>
          <a:p>
            <a:pPr lvl="0"/>
            <a:r>
              <a:rPr lang="en-US" dirty="0">
                <a:latin typeface="+mn-lt"/>
                <a:cs typeface="Arial" panose="020B0604020202020204" pitchFamily="34" charset="0"/>
              </a:rPr>
              <a:t>Behind the scenes 3PL firms drive lots of agri-food sector innovation in the modern stage. </a:t>
            </a:r>
          </a:p>
          <a:p>
            <a:pPr lvl="0"/>
            <a:endParaRPr lang="en-US" dirty="0">
              <a:latin typeface="+mn-lt"/>
              <a:cs typeface="Arial" panose="020B0604020202020204" pitchFamily="34" charset="0"/>
            </a:endParaRPr>
          </a:p>
          <a:p>
            <a:pPr lvl="0"/>
            <a:r>
              <a:rPr lang="en-US" dirty="0">
                <a:latin typeface="+mn-lt"/>
                <a:cs typeface="Arial" panose="020B0604020202020204" pitchFamily="34" charset="0"/>
              </a:rPr>
              <a:t>Sysco, OSI, etc. – huge wholesalers/processors w/global reach; often launch in high-income markets, expand globally w/food service clients</a:t>
            </a:r>
          </a:p>
          <a:p>
            <a:pPr lvl="0"/>
            <a:endParaRPr lang="en-US" dirty="0">
              <a:latin typeface="+mn-lt"/>
              <a:cs typeface="Arial" panose="020B0604020202020204" pitchFamily="34" charset="0"/>
            </a:endParaRPr>
          </a:p>
          <a:p>
            <a:pPr lvl="0"/>
            <a:r>
              <a:rPr lang="en-US" dirty="0">
                <a:latin typeface="+mn-lt"/>
                <a:cs typeface="Arial" panose="020B0604020202020204" pitchFamily="34" charset="0"/>
              </a:rPr>
              <a:t>Markets concentrate heavily and quickly; regionals often take over from multinationals.</a:t>
            </a:r>
          </a:p>
          <a:p>
            <a:pPr lvl="0"/>
            <a:endParaRPr lang="en-US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8335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5"/>
          <p:cNvSpPr txBox="1">
            <a:spLocks/>
          </p:cNvSpPr>
          <p:nvPr/>
        </p:nvSpPr>
        <p:spPr bwMode="auto">
          <a:xfrm>
            <a:off x="4953000" y="0"/>
            <a:ext cx="4191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26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African ag tech change</a:t>
            </a:r>
          </a:p>
        </p:txBody>
      </p:sp>
      <p:pic>
        <p:nvPicPr>
          <p:cNvPr id="9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648200" y="201008"/>
            <a:ext cx="449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 of impacts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295400"/>
            <a:ext cx="8534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Caution: heavy reliance on observational, non-representative data … rigorous causal inference is rare.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u="sng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Technology transfer and diffusion: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Modernizing value chains typically associated w/: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upstream technology diffusion to farmers (irrigation, seed, fertilizer, etc.)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Improved on-farm and post-harvest management practices (e.g., storage, soils management) that spillover to other crops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Emergence of new products w/int’l tech transfer downstream (e.g., UHT milk, frozen beef patties)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3576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5"/>
          <p:cNvSpPr txBox="1">
            <a:spLocks/>
          </p:cNvSpPr>
          <p:nvPr/>
        </p:nvSpPr>
        <p:spPr bwMode="auto">
          <a:xfrm>
            <a:off x="4953000" y="0"/>
            <a:ext cx="4191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26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African ag tech change</a:t>
            </a:r>
          </a:p>
        </p:txBody>
      </p:sp>
      <p:pic>
        <p:nvPicPr>
          <p:cNvPr id="9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648200" y="201008"/>
            <a:ext cx="449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 of impacts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295400"/>
            <a:ext cx="8534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u="sng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Competition, concentration, market power: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Modernizing value chains typically associated w/: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Temporary market power is normal … that’s what firms seek!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J-curve in concentration ... Local mkt power gives way, but growing capital-intensity, IP, and branding re-concentrates. 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In some settings, market power can be good, resolving other market failures … (theory of 2</a:t>
            </a:r>
            <a:r>
              <a:rPr lang="en-US" baseline="30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nd</a:t>
            </a:r>
            <a:r>
              <a:rPr lang="en-US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best)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4078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5"/>
          <p:cNvSpPr txBox="1">
            <a:spLocks/>
          </p:cNvSpPr>
          <p:nvPr/>
        </p:nvSpPr>
        <p:spPr bwMode="auto">
          <a:xfrm>
            <a:off x="4953000" y="0"/>
            <a:ext cx="4191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26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African ag tech change</a:t>
            </a:r>
          </a:p>
        </p:txBody>
      </p:sp>
      <p:pic>
        <p:nvPicPr>
          <p:cNvPr id="9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648200" y="201008"/>
            <a:ext cx="449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 of impacts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295400"/>
            <a:ext cx="8534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u="sng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Smallholder inclusion in value chains: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Modernizing value chains typically associated w/: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Very mixed evidence, as one would expect given optimal contract design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Huge selection and placement effects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6927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5"/>
          <p:cNvSpPr txBox="1">
            <a:spLocks/>
          </p:cNvSpPr>
          <p:nvPr/>
        </p:nvSpPr>
        <p:spPr bwMode="auto">
          <a:xfrm>
            <a:off x="4953000" y="0"/>
            <a:ext cx="4191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26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African ag tech change</a:t>
            </a:r>
          </a:p>
        </p:txBody>
      </p:sp>
      <p:pic>
        <p:nvPicPr>
          <p:cNvPr id="9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648200" y="201008"/>
            <a:ext cx="449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 of impacts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295400"/>
            <a:ext cx="8534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u="sng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Employment and labor market effects: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Modernizing value chains typically associated w/: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Higher on-farm labor demand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Significant growth in post-harvest value chain employment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Indeed, labor market effects swamp smallholder participation effects (e.g., Kenya veg sector: ~7K growers, 40-60K farm or processing or 3PL workers)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Labor productivity gains typically mean higher wages, too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Some suggestive evidence of pro-poor and pro-women effects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5782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5"/>
          <p:cNvSpPr txBox="1">
            <a:spLocks/>
          </p:cNvSpPr>
          <p:nvPr/>
        </p:nvSpPr>
        <p:spPr bwMode="auto">
          <a:xfrm>
            <a:off x="4953000" y="0"/>
            <a:ext cx="4191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26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African ag tech change</a:t>
            </a:r>
          </a:p>
        </p:txBody>
      </p:sp>
      <p:pic>
        <p:nvPicPr>
          <p:cNvPr id="9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648200" y="201008"/>
            <a:ext cx="449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 of impacts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295400"/>
            <a:ext cx="8686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u="sng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Real incomes, poverty and food security: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Modernizing value chains typically associated w/: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Reduced real, quality-adjusted food costs (~6% in Mexico)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Improved food safety (but maybe heightened mass vulnerability?)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Ton et al. (2018)’s meta-analysis of 26 studies finds +28% pooled avg effect size in income/food security from contract farming</a:t>
            </a:r>
            <a:endParaRPr lang="en-US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… all disproportionately benefits the poor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Scant evidence on spillover income benefits to non-participants.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Likewise on whether value chain modernization hurts nutrition/diets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907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1066800"/>
            <a:ext cx="8839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We have LOTS to learn still … massive research agenda:</a:t>
            </a:r>
          </a:p>
          <a:p>
            <a:endParaRPr lang="en-US" sz="2400" b="1" dirty="0">
              <a:latin typeface="+mn-lt"/>
            </a:endParaRPr>
          </a:p>
          <a:p>
            <a:pPr marL="457200" indent="-457200">
              <a:buAutoNum type="arabicPeriod"/>
            </a:pPr>
            <a:r>
              <a:rPr lang="en-US" sz="2400" b="1" dirty="0">
                <a:latin typeface="+mn-lt"/>
              </a:rPr>
              <a:t>Formal modeling: </a:t>
            </a:r>
            <a:r>
              <a:rPr lang="en-US" sz="2400" dirty="0">
                <a:latin typeface="+mn-lt"/>
              </a:rPr>
              <a:t>integrate value chains into GE models to help isolate deductively mechanisms/likely impacts.</a:t>
            </a:r>
          </a:p>
          <a:p>
            <a:pPr marL="457200" indent="-457200">
              <a:buAutoNum type="arabicPeriod"/>
            </a:pPr>
            <a:endParaRPr lang="en-US" sz="2400" dirty="0">
              <a:latin typeface="+mn-lt"/>
            </a:endParaRPr>
          </a:p>
          <a:p>
            <a:pPr marL="457200" indent="-457200">
              <a:buAutoNum type="arabicPeriod"/>
            </a:pPr>
            <a:r>
              <a:rPr lang="en-US" b="1" dirty="0">
                <a:latin typeface="+mn-lt"/>
              </a:rPr>
              <a:t>Impact eval w/heterogeneous effects: </a:t>
            </a:r>
            <a:r>
              <a:rPr lang="en-US" dirty="0">
                <a:latin typeface="+mn-lt"/>
              </a:rPr>
              <a:t>work w/firms/donors/govts to design IEs rigorously ex ante. Firms can benefit. </a:t>
            </a:r>
          </a:p>
          <a:p>
            <a:pPr marL="457200" indent="-457200">
              <a:buAutoNum type="arabicPeriod"/>
            </a:pPr>
            <a:endParaRPr lang="en-US" dirty="0">
              <a:latin typeface="+mn-lt"/>
            </a:endParaRPr>
          </a:p>
          <a:p>
            <a:pPr marL="457200" indent="-457200">
              <a:buAutoNum type="arabicPeriod"/>
            </a:pPr>
            <a:r>
              <a:rPr lang="en-US" sz="2400" b="1" dirty="0">
                <a:latin typeface="+mn-lt"/>
              </a:rPr>
              <a:t>Innovation and tech diffusion through VC</a:t>
            </a:r>
            <a:r>
              <a:rPr lang="en-US" sz="2400" dirty="0">
                <a:latin typeface="+mn-lt"/>
              </a:rPr>
              <a:t>: Technological change is the main driver of long-</a:t>
            </a:r>
            <a:r>
              <a:rPr lang="en-US" dirty="0">
                <a:latin typeface="+mn-lt"/>
              </a:rPr>
              <a:t>run productivity/ real income growth, especially through consumer surplus gains.</a:t>
            </a:r>
          </a:p>
          <a:p>
            <a:pPr marL="457200" indent="-457200">
              <a:buAutoNum type="arabicPeriod"/>
            </a:pPr>
            <a:endParaRPr lang="en-US" dirty="0">
              <a:latin typeface="+mn-lt"/>
            </a:endParaRPr>
          </a:p>
          <a:p>
            <a:pPr marL="457200" indent="-457200">
              <a:buAutoNum type="arabicPeriod"/>
            </a:pPr>
            <a:r>
              <a:rPr lang="en-US" b="1" dirty="0">
                <a:latin typeface="+mn-lt"/>
              </a:rPr>
              <a:t>Dynamics of competition/market power: </a:t>
            </a:r>
            <a:r>
              <a:rPr lang="en-US" dirty="0">
                <a:latin typeface="+mn-lt"/>
              </a:rPr>
              <a:t>where in VC (and space) do firms succeed in creating mkt power (esp. if it lasts)?  </a:t>
            </a:r>
            <a:endParaRPr lang="en-US" sz="2400" dirty="0">
              <a:latin typeface="+mn-lt"/>
            </a:endParaRPr>
          </a:p>
        </p:txBody>
      </p:sp>
      <p:sp>
        <p:nvSpPr>
          <p:cNvPr id="7" name="Title 5"/>
          <p:cNvSpPr txBox="1">
            <a:spLocks/>
          </p:cNvSpPr>
          <p:nvPr/>
        </p:nvSpPr>
        <p:spPr bwMode="auto">
          <a:xfrm>
            <a:off x="5562600" y="0"/>
            <a:ext cx="3581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Research agenda</a:t>
            </a:r>
          </a:p>
        </p:txBody>
      </p:sp>
    </p:spTree>
    <p:extLst>
      <p:ext uri="{BB962C8B-B14F-4D97-AF65-F5344CB8AC3E}">
        <p14:creationId xmlns:p14="http://schemas.microsoft.com/office/powerpoint/2010/main" val="7162146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6858000"/>
          </a:xfrm>
          <a:prstGeom prst="rect">
            <a:avLst/>
          </a:prstGeom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241" y="5343435"/>
            <a:ext cx="9296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95300" indent="-4953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 dirty="0">
                <a:solidFill>
                  <a:schemeClr val="bg1"/>
                </a:solidFill>
                <a:latin typeface="Georgia" panose="02040502050405020303" pitchFamily="18" charset="0"/>
              </a:rPr>
              <a:t>Much remains to be done. Join us!</a:t>
            </a:r>
          </a:p>
          <a:p>
            <a:pPr algn="ctr"/>
            <a:r>
              <a:rPr lang="en-US" altLang="en-US" sz="3600" b="1" dirty="0">
                <a:solidFill>
                  <a:schemeClr val="bg1"/>
                </a:solidFill>
                <a:latin typeface="Georgia" panose="02040502050405020303" pitchFamily="18" charset="0"/>
              </a:rPr>
              <a:t>Thank you for your time and interest.</a:t>
            </a:r>
            <a:endParaRPr lang="en-US" altLang="en-US" sz="36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Picture 5" descr="cu_logo_sml_150_pp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2411398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380999" y="990600"/>
            <a:ext cx="8468033" cy="13716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>
                <a:cs typeface="Arial" panose="020B0604020202020204" pitchFamily="34" charset="0"/>
              </a:rPr>
              <a:t>Agri-food value chain central to structural transformation:</a:t>
            </a:r>
          </a:p>
          <a:p>
            <a:pPr marL="0" indent="0">
              <a:buNone/>
            </a:pPr>
            <a:r>
              <a:rPr lang="en-US" sz="2400" dirty="0">
                <a:cs typeface="Arial" panose="020B0604020202020204" pitchFamily="34" charset="0"/>
              </a:rPr>
              <a:t>Increasingly distant food consumers with greater purchasing power</a:t>
            </a:r>
          </a:p>
          <a:p>
            <a:pPr marL="0" indent="0">
              <a:buNone/>
            </a:pPr>
            <a:r>
              <a:rPr lang="en-US" sz="2400" dirty="0">
                <a:cs typeface="Arial" panose="020B0604020202020204" pitchFamily="34" charset="0"/>
              </a:rPr>
              <a:t>Seek more diverse diets and greater non-nutritive food attributes</a:t>
            </a:r>
          </a:p>
          <a:p>
            <a:pPr marL="0" indent="0">
              <a:buNone/>
            </a:pPr>
            <a:r>
              <a:rPr lang="en-US" sz="2400" dirty="0">
                <a:cs typeface="Arial" panose="020B0604020202020204" pitchFamily="34" charset="0"/>
              </a:rPr>
              <a:t>Leads to a rapid rise in the post-harvest share of food expenditures.</a:t>
            </a:r>
          </a:p>
        </p:txBody>
      </p:sp>
      <p:pic>
        <p:nvPicPr>
          <p:cNvPr id="8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4615015" y="212246"/>
            <a:ext cx="457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Structural transformation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FF83D9-E133-4CD0-A025-D20FD41DA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627" y="3438659"/>
            <a:ext cx="6200775" cy="34099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C36ABF9-9A92-4445-B632-CECBBB910532}"/>
              </a:ext>
            </a:extLst>
          </p:cNvPr>
          <p:cNvSpPr/>
          <p:nvPr/>
        </p:nvSpPr>
        <p:spPr>
          <a:xfrm>
            <a:off x="1371600" y="2819400"/>
            <a:ext cx="655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US Farm Share of Consumer Food Expenditures and Gross Farm Value Added Share of GDP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078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0" y="1066800"/>
            <a:ext cx="9067800" cy="13716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cs typeface="Arial" panose="020B0604020202020204" pitchFamily="34" charset="0"/>
              </a:rPr>
              <a:t>So what exogenously drives agri-food value chain transformation?</a:t>
            </a:r>
          </a:p>
          <a:p>
            <a:pPr>
              <a:buFontTx/>
              <a:buChar char="-"/>
            </a:pPr>
            <a:r>
              <a:rPr lang="en-US" sz="2400" dirty="0">
                <a:cs typeface="Arial" panose="020B0604020202020204" pitchFamily="34" charset="0"/>
              </a:rPr>
              <a:t>Exogenous technological change boosts on-farm and post-harvest productivity (genetics, ICT, transport, electricity, etc.) and incomes</a:t>
            </a:r>
          </a:p>
          <a:p>
            <a:pPr>
              <a:buFontTx/>
              <a:buChar char="-"/>
            </a:pPr>
            <a:r>
              <a:rPr lang="en-US" sz="2400" dirty="0">
                <a:cs typeface="Arial" panose="020B0604020202020204" pitchFamily="34" charset="0"/>
              </a:rPr>
              <a:t>Population growth/urbanization leads to agglomeration economies</a:t>
            </a:r>
          </a:p>
          <a:p>
            <a:pPr>
              <a:buFontTx/>
              <a:buChar char="-"/>
            </a:pPr>
            <a:r>
              <a:rPr lang="en-US" sz="2400" dirty="0">
                <a:cs typeface="Arial" panose="020B0604020202020204" pitchFamily="34" charset="0"/>
              </a:rPr>
              <a:t>Shifting family structure, rising opportunity cost of consumer time</a:t>
            </a:r>
          </a:p>
          <a:p>
            <a:pPr>
              <a:buFontTx/>
              <a:buChar char="-"/>
            </a:pPr>
            <a:endParaRPr lang="en-US" sz="24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cs typeface="Arial" panose="020B0604020202020204" pitchFamily="34" charset="0"/>
              </a:rPr>
              <a:t>Implies:</a:t>
            </a:r>
          </a:p>
          <a:p>
            <a:pPr>
              <a:buFontTx/>
              <a:buChar char="-"/>
            </a:pPr>
            <a:r>
              <a:rPr lang="en-US" sz="2400" dirty="0">
                <a:cs typeface="Arial" panose="020B0604020202020204" pitchFamily="34" charset="0"/>
              </a:rPr>
              <a:t>Growing consumer demand for variety and non-nutritive attributes (convenience, packaging, preparation, safety, appearance, etc.)</a:t>
            </a:r>
          </a:p>
          <a:p>
            <a:pPr>
              <a:buFontTx/>
              <a:buChar char="-"/>
            </a:pPr>
            <a:r>
              <a:rPr lang="en-US" sz="2400" dirty="0">
                <a:cs typeface="Arial" panose="020B0604020202020204" pitchFamily="34" charset="0"/>
              </a:rPr>
              <a:t>Economic/geographic market expansion </a:t>
            </a:r>
          </a:p>
          <a:p>
            <a:pPr>
              <a:buFontTx/>
              <a:buChar char="-"/>
            </a:pPr>
            <a:r>
              <a:rPr lang="en-US" sz="2400" dirty="0">
                <a:cs typeface="Arial" panose="020B0604020202020204" pitchFamily="34" charset="0"/>
              </a:rPr>
              <a:t>Income/price elasticities of demand fall w/income growth</a:t>
            </a:r>
          </a:p>
          <a:p>
            <a:pPr>
              <a:buFontTx/>
              <a:buChar char="-"/>
            </a:pPr>
            <a:r>
              <a:rPr lang="en-US" sz="2400" dirty="0">
                <a:cs typeface="Arial" panose="020B0604020202020204" pitchFamily="34" charset="0"/>
              </a:rPr>
              <a:t>Firms profit most from processing, product differentiation, services provision, economies of scale/scope </a:t>
            </a:r>
            <a:r>
              <a:rPr lang="en-US" sz="2400" dirty="0"/>
              <a:t>esp. for higher value food/FAFH</a:t>
            </a:r>
            <a:endParaRPr lang="en-US" sz="2400" dirty="0"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en-US" sz="2400" dirty="0"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en-US" sz="2400" dirty="0"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en-US" sz="24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b="1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400" b="1" dirty="0">
              <a:cs typeface="Arial" panose="020B0604020202020204" pitchFamily="34" charset="0"/>
            </a:endParaRPr>
          </a:p>
        </p:txBody>
      </p:sp>
      <p:pic>
        <p:nvPicPr>
          <p:cNvPr id="8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615015" y="212246"/>
            <a:ext cx="457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Macro-scale drivers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288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462115" y="1309608"/>
            <a:ext cx="8305800" cy="1371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cs typeface="Arial" panose="020B0604020202020204" pitchFamily="34" charset="0"/>
              </a:rPr>
              <a:t>These patterns hold in rural as well as urban areas. </a:t>
            </a:r>
          </a:p>
          <a:p>
            <a:pPr marL="0" indent="0">
              <a:buNone/>
            </a:pPr>
            <a:endParaRPr lang="en-US" sz="24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cs typeface="Arial" panose="020B0604020202020204" pitchFamily="34" charset="0"/>
              </a:rPr>
              <a:t>As farmers’ output and incomes increase, they buy a growing share of the food their families consume. </a:t>
            </a:r>
          </a:p>
          <a:p>
            <a:pPr marL="0" indent="0">
              <a:buNone/>
            </a:pPr>
            <a:endParaRPr lang="en-US" sz="2400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400" b="1" dirty="0">
              <a:cs typeface="Arial" panose="020B0604020202020204" pitchFamily="34" charset="0"/>
            </a:endParaRPr>
          </a:p>
        </p:txBody>
      </p:sp>
      <p:pic>
        <p:nvPicPr>
          <p:cNvPr id="8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615015" y="212246"/>
            <a:ext cx="457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Macro-scale drivers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4BD0C58-81FC-47C7-A521-D13FD6559918}"/>
              </a:ext>
            </a:extLst>
          </p:cNvPr>
          <p:cNvGrpSpPr/>
          <p:nvPr/>
        </p:nvGrpSpPr>
        <p:grpSpPr>
          <a:xfrm>
            <a:off x="1474735" y="3124200"/>
            <a:ext cx="6831065" cy="3733800"/>
            <a:chOff x="1474735" y="3124200"/>
            <a:chExt cx="6831065" cy="37338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B756B6D-F3B6-44F9-AD89-08379A652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74735" y="3124200"/>
              <a:ext cx="6194530" cy="3451422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80D125D-8C2F-4EDB-9624-0A15612BD721}"/>
                </a:ext>
              </a:extLst>
            </p:cNvPr>
            <p:cNvSpPr txBox="1"/>
            <p:nvPr/>
          </p:nvSpPr>
          <p:spPr>
            <a:xfrm>
              <a:off x="5562600" y="6550223"/>
              <a:ext cx="2743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Data source: Liu et al.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242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462115" y="1309608"/>
            <a:ext cx="8305800" cy="13716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cs typeface="Arial" panose="020B0604020202020204" pitchFamily="34" charset="0"/>
              </a:rPr>
              <a:t>But urbanization has an especially strong impact b/c:</a:t>
            </a:r>
          </a:p>
          <a:p>
            <a:pPr>
              <a:buFontTx/>
              <a:buChar char="-"/>
            </a:pPr>
            <a:r>
              <a:rPr lang="en-US" sz="2400" dirty="0">
                <a:cs typeface="Arial" panose="020B0604020202020204" pitchFamily="34" charset="0"/>
              </a:rPr>
              <a:t>Longer distances to evacuate farm products to consumers</a:t>
            </a:r>
          </a:p>
          <a:p>
            <a:pPr>
              <a:buFontTx/>
              <a:buChar char="-"/>
            </a:pPr>
            <a:r>
              <a:rPr lang="en-US" sz="2400" dirty="0">
                <a:cs typeface="Arial" panose="020B0604020202020204" pitchFamily="34" charset="0"/>
              </a:rPr>
              <a:t>Need for cold chains, preservation, transport logistics</a:t>
            </a:r>
          </a:p>
          <a:p>
            <a:pPr>
              <a:buFontTx/>
              <a:buChar char="-"/>
            </a:pPr>
            <a:r>
              <a:rPr lang="en-US" sz="2400" dirty="0">
                <a:cs typeface="Arial" panose="020B0604020202020204" pitchFamily="34" charset="0"/>
              </a:rPr>
              <a:t>Urban incomes &gt; rural incomes</a:t>
            </a:r>
          </a:p>
          <a:p>
            <a:pPr>
              <a:buFontTx/>
              <a:buChar char="-"/>
            </a:pPr>
            <a:endParaRPr lang="en-US" sz="24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cs typeface="Arial" panose="020B0604020202020204" pitchFamily="34" charset="0"/>
              </a:rPr>
              <a:t>And LMICs are urbanizing faster and more than OECD:</a:t>
            </a:r>
          </a:p>
          <a:p>
            <a:pPr>
              <a:buFontTx/>
              <a:buChar char="-"/>
            </a:pPr>
            <a:r>
              <a:rPr lang="en-US" sz="2400" dirty="0"/>
              <a:t>In OECD: only Korea (3), Australia, Japan, US (2 each) have multiple cities ≥3 </a:t>
            </a:r>
            <a:r>
              <a:rPr lang="en-US" sz="2400" dirty="0" err="1"/>
              <a:t>mn</a:t>
            </a:r>
            <a:r>
              <a:rPr lang="en-US" sz="2400" dirty="0"/>
              <a:t>.</a:t>
            </a:r>
          </a:p>
          <a:p>
            <a:pPr>
              <a:buFontTx/>
              <a:buChar char="-"/>
            </a:pPr>
            <a:r>
              <a:rPr lang="en-US" sz="2400" dirty="0"/>
              <a:t>China &gt; 30, India 10, Pakistan 5, Brazil, Egypt, Nigeria 3 each</a:t>
            </a:r>
          </a:p>
          <a:p>
            <a:pPr marL="0" indent="0">
              <a:buNone/>
            </a:pPr>
            <a:endParaRPr lang="en-US" sz="2400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cs typeface="Arial" panose="020B0604020202020204" pitchFamily="34" charset="0"/>
              </a:rPr>
              <a:t>The food supply chain challenge is notably greater in LMICs</a:t>
            </a:r>
          </a:p>
          <a:p>
            <a:pPr>
              <a:buFontTx/>
              <a:buChar char="-"/>
            </a:pPr>
            <a:endParaRPr lang="en-US" sz="2400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400" b="1" dirty="0">
              <a:cs typeface="Arial" panose="020B0604020202020204" pitchFamily="34" charset="0"/>
            </a:endParaRPr>
          </a:p>
        </p:txBody>
      </p:sp>
      <p:pic>
        <p:nvPicPr>
          <p:cNvPr id="8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615015" y="212246"/>
            <a:ext cx="457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Macro-scale drivers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70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4B6060-61B9-4100-9BBE-C75BA2C11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735462"/>
            <a:ext cx="4043515" cy="3115655"/>
          </a:xfrm>
          <a:prstGeom prst="rect">
            <a:avLst/>
          </a:prstGeom>
        </p:spPr>
      </p:pic>
      <p:pic>
        <p:nvPicPr>
          <p:cNvPr id="8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615015" y="212246"/>
            <a:ext cx="457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Macro-scale drivers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E6519D-4416-4226-8233-54DA8AE5A8E1}"/>
              </a:ext>
            </a:extLst>
          </p:cNvPr>
          <p:cNvSpPr txBox="1"/>
          <p:nvPr/>
        </p:nvSpPr>
        <p:spPr>
          <a:xfrm>
            <a:off x="761999" y="4495800"/>
            <a:ext cx="38530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SPS notifications at the WTO (total) 1995-2017 (most growth from LMICs)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453780" y="1129210"/>
            <a:ext cx="8305800" cy="13716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cs typeface="Arial" panose="020B0604020202020204" pitchFamily="34" charset="0"/>
              </a:rPr>
              <a:t>Policy reforms and institutional change:</a:t>
            </a:r>
          </a:p>
          <a:p>
            <a:pPr>
              <a:buFontTx/>
              <a:buChar char="-"/>
            </a:pPr>
            <a:r>
              <a:rPr lang="en-US" sz="2400" dirty="0">
                <a:cs typeface="Arial" panose="020B0604020202020204" pitchFamily="34" charset="0"/>
              </a:rPr>
              <a:t>State compression and market-oriented liberalization</a:t>
            </a:r>
          </a:p>
          <a:p>
            <a:pPr>
              <a:buFontTx/>
              <a:buChar char="-"/>
            </a:pPr>
            <a:r>
              <a:rPr lang="en-US" sz="2400" dirty="0">
                <a:cs typeface="Arial" panose="020B0604020202020204" pitchFamily="34" charset="0"/>
              </a:rPr>
              <a:t>Trade, FDI and intellectual property rights relaxation</a:t>
            </a:r>
          </a:p>
          <a:p>
            <a:pPr>
              <a:buFontTx/>
              <a:buChar char="-"/>
            </a:pPr>
            <a:r>
              <a:rPr lang="en-US" sz="2400" dirty="0"/>
              <a:t>Absence of strong competition/anti-trust policies</a:t>
            </a:r>
          </a:p>
          <a:p>
            <a:pPr>
              <a:buFontTx/>
              <a:buChar char="-"/>
            </a:pPr>
            <a:r>
              <a:rPr lang="en-US" sz="2400" dirty="0"/>
              <a:t>Comm/transport infrastructure advances build market scale</a:t>
            </a:r>
          </a:p>
          <a:p>
            <a:pPr>
              <a:buFontTx/>
              <a:buChar char="-"/>
            </a:pPr>
            <a:r>
              <a:rPr lang="en-US" sz="2400" dirty="0">
                <a:cs typeface="Arial" panose="020B0604020202020204" pitchFamily="34" charset="0"/>
              </a:rPr>
              <a:t>Rise of private and public standards</a:t>
            </a:r>
          </a:p>
          <a:p>
            <a:pPr marL="0" indent="0">
              <a:buNone/>
            </a:pPr>
            <a:endParaRPr lang="en-US" sz="2400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4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976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453780" y="1129210"/>
            <a:ext cx="8305800" cy="13716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cs typeface="Arial" panose="020B0604020202020204" pitchFamily="34" charset="0"/>
              </a:rPr>
              <a:t>Innovation in products, processes, markets:</a:t>
            </a:r>
          </a:p>
          <a:p>
            <a:pPr>
              <a:buFontTx/>
              <a:buChar char="-"/>
            </a:pPr>
            <a:r>
              <a:rPr lang="en-US" sz="2400" dirty="0">
                <a:cs typeface="Arial" panose="020B0604020202020204" pitchFamily="34" charset="0"/>
              </a:rPr>
              <a:t>Firms seek profits … innovate to reduce costs, boost productivity, or – best of all – secure temporary mkt power.</a:t>
            </a:r>
          </a:p>
          <a:p>
            <a:pPr>
              <a:buFontTx/>
              <a:buChar char="-"/>
            </a:pPr>
            <a:r>
              <a:rPr lang="en-US" sz="2400" dirty="0">
                <a:cs typeface="Arial" panose="020B0604020202020204" pitchFamily="34" charset="0"/>
              </a:rPr>
              <a:t>Product life cycle (Vernon): 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2400" dirty="0">
                <a:cs typeface="Arial" panose="020B0604020202020204" pitchFamily="34" charset="0"/>
              </a:rPr>
              <a:t>products typically launch in high price niche markets … market power of innovator temporarily sustains high prices and profits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2400" dirty="0">
                <a:cs typeface="Arial" panose="020B0604020202020204" pitchFamily="34" charset="0"/>
              </a:rPr>
              <a:t>Technology improves, costs falls, knowledge diffuses, imitation/competition grows, market expands, profit margins fall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2400" dirty="0">
                <a:cs typeface="Arial" panose="020B0604020202020204" pitchFamily="34" charset="0"/>
              </a:rPr>
              <a:t>As formerly-new products become commodities, firms differentiate the product, market, or both, seeking new market power and profits. </a:t>
            </a:r>
          </a:p>
          <a:p>
            <a:pPr marL="0" indent="0">
              <a:buNone/>
            </a:pPr>
            <a:endParaRPr lang="en-US" sz="2400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400" b="1" dirty="0">
              <a:cs typeface="Arial" panose="020B0604020202020204" pitchFamily="34" charset="0"/>
            </a:endParaRPr>
          </a:p>
        </p:txBody>
      </p:sp>
      <p:pic>
        <p:nvPicPr>
          <p:cNvPr id="8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114800" y="0"/>
            <a:ext cx="507221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 drivers: profit-seeking supply chain innovation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423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5"/>
          <p:cNvSpPr txBox="1">
            <a:spLocks/>
          </p:cNvSpPr>
          <p:nvPr/>
        </p:nvSpPr>
        <p:spPr bwMode="auto">
          <a:xfrm>
            <a:off x="4953000" y="0"/>
            <a:ext cx="4191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26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African ag tech change</a:t>
            </a:r>
          </a:p>
        </p:txBody>
      </p:sp>
      <p:pic>
        <p:nvPicPr>
          <p:cNvPr id="9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1137207"/>
            <a:ext cx="5181600" cy="56983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914400"/>
            <a:ext cx="3733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latin typeface="+mn-lt"/>
                <a:cs typeface="Arial" panose="020B0604020202020204" pitchFamily="34" charset="0"/>
              </a:rPr>
              <a:t>Product/process innovation is the main driver of value chain transformation.</a:t>
            </a:r>
          </a:p>
          <a:p>
            <a:pPr lvl="0"/>
            <a:endParaRPr lang="en-US" dirty="0">
              <a:latin typeface="+mn-lt"/>
              <a:cs typeface="Arial" panose="020B0604020202020204" pitchFamily="34" charset="0"/>
            </a:endParaRPr>
          </a:p>
          <a:p>
            <a:pPr lvl="0"/>
            <a:r>
              <a:rPr lang="en-US" dirty="0">
                <a:latin typeface="+mn-lt"/>
                <a:cs typeface="Arial" panose="020B0604020202020204" pitchFamily="34" charset="0"/>
              </a:rPr>
              <a:t>Firms innovate to reduce costs, boost productivity, enter new </a:t>
            </a:r>
            <a:r>
              <a:rPr lang="en-US" dirty="0" err="1">
                <a:latin typeface="+mn-lt"/>
                <a:cs typeface="Arial" panose="020B0604020202020204" pitchFamily="34" charset="0"/>
              </a:rPr>
              <a:t>mkts</a:t>
            </a:r>
            <a:r>
              <a:rPr lang="en-US" dirty="0">
                <a:latin typeface="+mn-lt"/>
                <a:cs typeface="Arial" panose="020B0604020202020204" pitchFamily="34" charset="0"/>
              </a:rPr>
              <a:t>, or secure (temp) market power.</a:t>
            </a:r>
          </a:p>
          <a:p>
            <a:pPr lvl="0"/>
            <a:endParaRPr lang="en-US" dirty="0">
              <a:latin typeface="+mn-lt"/>
              <a:cs typeface="Arial" panose="020B0604020202020204" pitchFamily="34" charset="0"/>
            </a:endParaRPr>
          </a:p>
          <a:p>
            <a:pPr lvl="0"/>
            <a:r>
              <a:rPr lang="en-US" dirty="0">
                <a:latin typeface="+mn-lt"/>
                <a:cs typeface="Arial" panose="020B0604020202020204" pitchFamily="34" charset="0"/>
              </a:rPr>
              <a:t>Much heterogeneity within supply chains … leads to non-random selection.</a:t>
            </a:r>
          </a:p>
          <a:p>
            <a:pPr lvl="0"/>
            <a:endParaRPr lang="en-US" dirty="0">
              <a:latin typeface="+mn-lt"/>
              <a:cs typeface="Arial" panose="020B0604020202020204" pitchFamily="34" charset="0"/>
            </a:endParaRPr>
          </a:p>
          <a:p>
            <a:pPr lvl="0"/>
            <a:r>
              <a:rPr lang="en-US" dirty="0">
                <a:latin typeface="+mn-lt"/>
                <a:cs typeface="Arial" panose="020B0604020202020204" pitchFamily="34" charset="0"/>
              </a:rPr>
              <a:t>Firms vertically integrate, coordinate, or buy spot, as driven by context.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C228F2-7CCC-4D02-A4D2-997E1F53C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0"/>
            <a:ext cx="507221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 drivers: profit-seeking supply chain innovation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26683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10235</TotalTime>
  <Words>2298</Words>
  <Application>Microsoft Office PowerPoint</Application>
  <PresentationFormat>On-screen Show (4:3)</PresentationFormat>
  <Paragraphs>296</Paragraphs>
  <Slides>29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Georgia</vt:lpstr>
      <vt:lpstr>Times</vt:lpstr>
      <vt:lpstr>Times New Roman</vt:lpstr>
      <vt:lpstr>Wingdings</vt:lpstr>
      <vt:lpstr>Blank</vt:lpstr>
      <vt:lpstr> by Christopher B. Barrett, Thomas Reardon, Johan Swinnen and David Zilberman  Seminar at Stellenbosch University October 14, 2019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Cornell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Joseph Christian</dc:creator>
  <cp:lastModifiedBy>Chris Barrett</cp:lastModifiedBy>
  <cp:revision>366</cp:revision>
  <cp:lastPrinted>2010-08-18T19:55:19Z</cp:lastPrinted>
  <dcterms:created xsi:type="dcterms:W3CDTF">2010-09-09T13:53:52Z</dcterms:created>
  <dcterms:modified xsi:type="dcterms:W3CDTF">2019-10-12T15:13:07Z</dcterms:modified>
</cp:coreProperties>
</file>